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93" r:id="rId7"/>
    <p:sldId id="292" r:id="rId8"/>
    <p:sldId id="289" r:id="rId9"/>
    <p:sldId id="290" r:id="rId10"/>
    <p:sldId id="263" r:id="rId11"/>
    <p:sldId id="264" r:id="rId12"/>
    <p:sldId id="291" r:id="rId13"/>
    <p:sldId id="265" r:id="rId14"/>
    <p:sldId id="266" r:id="rId15"/>
    <p:sldId id="270" r:id="rId16"/>
    <p:sldId id="281" r:id="rId17"/>
    <p:sldId id="282" r:id="rId18"/>
    <p:sldId id="275" r:id="rId19"/>
    <p:sldId id="271" r:id="rId20"/>
    <p:sldId id="272" r:id="rId21"/>
    <p:sldId id="273" r:id="rId22"/>
    <p:sldId id="276" r:id="rId23"/>
    <p:sldId id="277" r:id="rId24"/>
    <p:sldId id="278" r:id="rId25"/>
    <p:sldId id="285" r:id="rId26"/>
    <p:sldId id="279" r:id="rId27"/>
    <p:sldId id="283" r:id="rId28"/>
    <p:sldId id="280" r:id="rId29"/>
    <p:sldId id="286" r:id="rId30"/>
    <p:sldId id="287" r:id="rId31"/>
    <p:sldId id="269" r:id="rId32"/>
    <p:sldId id="284" r:id="rId33"/>
    <p:sldId id="294" r:id="rId34"/>
    <p:sldId id="295" r:id="rId35"/>
    <p:sldId id="296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F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90" d="100"/>
          <a:sy n="90" d="100"/>
        </p:scale>
        <p:origin x="-20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interSettings" Target="printerSettings/printerSettings1.bin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E6CB5-D2A3-0946-9BAD-DB9A772314E1}" type="datetimeFigureOut">
              <a:rPr lang="en-US" smtClean="0"/>
              <a:t>11/20/13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06916-9428-8543-81ED-24C5B8DC2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864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E6CB5-D2A3-0946-9BAD-DB9A772314E1}" type="datetimeFigureOut">
              <a:rPr lang="en-US" smtClean="0"/>
              <a:t>11/20/13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06916-9428-8543-81ED-24C5B8DC2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45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E6CB5-D2A3-0946-9BAD-DB9A772314E1}" type="datetimeFigureOut">
              <a:rPr lang="en-US" smtClean="0"/>
              <a:t>11/20/13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06916-9428-8543-81ED-24C5B8DC2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661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E6CB5-D2A3-0946-9BAD-DB9A772314E1}" type="datetimeFigureOut">
              <a:rPr lang="en-US" smtClean="0"/>
              <a:t>11/20/13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06916-9428-8543-81ED-24C5B8DC2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384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E6CB5-D2A3-0946-9BAD-DB9A772314E1}" type="datetimeFigureOut">
              <a:rPr lang="en-US" smtClean="0"/>
              <a:t>11/20/13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06916-9428-8543-81ED-24C5B8DC2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715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E6CB5-D2A3-0946-9BAD-DB9A772314E1}" type="datetimeFigureOut">
              <a:rPr lang="en-US" smtClean="0"/>
              <a:t>11/20/13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06916-9428-8543-81ED-24C5B8DC2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472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E6CB5-D2A3-0946-9BAD-DB9A772314E1}" type="datetimeFigureOut">
              <a:rPr lang="en-US" smtClean="0"/>
              <a:t>11/20/13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06916-9428-8543-81ED-24C5B8DC2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152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E6CB5-D2A3-0946-9BAD-DB9A772314E1}" type="datetimeFigureOut">
              <a:rPr lang="en-US" smtClean="0"/>
              <a:t>11/20/13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06916-9428-8543-81ED-24C5B8DC2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439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E6CB5-D2A3-0946-9BAD-DB9A772314E1}" type="datetimeFigureOut">
              <a:rPr lang="en-US" smtClean="0"/>
              <a:t>11/20/13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06916-9428-8543-81ED-24C5B8DC2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755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E6CB5-D2A3-0946-9BAD-DB9A772314E1}" type="datetimeFigureOut">
              <a:rPr lang="en-US" smtClean="0"/>
              <a:t>11/20/13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06916-9428-8543-81ED-24C5B8DC2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363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E6CB5-D2A3-0946-9BAD-DB9A772314E1}" type="datetimeFigureOut">
              <a:rPr lang="en-US" smtClean="0"/>
              <a:t>11/20/13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06916-9428-8543-81ED-24C5B8DC2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780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8E6CB5-D2A3-0946-9BAD-DB9A772314E1}" type="datetimeFigureOut">
              <a:rPr lang="en-US" smtClean="0"/>
              <a:t>11/20/13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06916-9428-8543-81ED-24C5B8DC2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082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5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4" Type="http://schemas.openxmlformats.org/officeDocument/2006/relationships/image" Target="../media/image8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4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tif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84980"/>
            <a:ext cx="7772400" cy="1470025"/>
          </a:xfrm>
        </p:spPr>
        <p:txBody>
          <a:bodyPr>
            <a:noAutofit/>
          </a:bodyPr>
          <a:lstStyle/>
          <a:p>
            <a:r>
              <a:rPr lang="en-US" sz="5400" b="1" dirty="0" smtClean="0"/>
              <a:t>Converting to a Japanese</a:t>
            </a:r>
            <a:br>
              <a:rPr lang="en-US" sz="5400" b="1" dirty="0" smtClean="0"/>
            </a:br>
            <a:r>
              <a:rPr lang="en-US" sz="5400" b="1" dirty="0" smtClean="0"/>
              <a:t>Driver’s License</a:t>
            </a:r>
            <a:endParaRPr lang="en-US" sz="5400" b="1" dirty="0"/>
          </a:p>
        </p:txBody>
      </p:sp>
      <p:pic>
        <p:nvPicPr>
          <p:cNvPr id="4" name="Picture 3" descr="8250698045_47dbdf4ce8_z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778" y="2963333"/>
            <a:ext cx="5326854" cy="325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1749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Tips Before Starting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 the process early</a:t>
            </a:r>
          </a:p>
          <a:p>
            <a:r>
              <a:rPr lang="en-US" dirty="0" smtClean="0"/>
              <a:t>Plan to use </a:t>
            </a:r>
            <a:r>
              <a:rPr lang="en-US" dirty="0" err="1" smtClean="0"/>
              <a:t>nenkyuu</a:t>
            </a:r>
            <a:endParaRPr lang="en-US" dirty="0" smtClean="0"/>
          </a:p>
          <a:p>
            <a:r>
              <a:rPr lang="en-US" dirty="0" smtClean="0"/>
              <a:t>Plan to spend some money</a:t>
            </a:r>
            <a:endParaRPr lang="en-US" dirty="0" smtClean="0"/>
          </a:p>
          <a:p>
            <a:r>
              <a:rPr lang="en-US" dirty="0" smtClean="0"/>
              <a:t>It helps if you know some simple Japanese</a:t>
            </a:r>
          </a:p>
          <a:p>
            <a:r>
              <a:rPr lang="en-US" dirty="0" smtClean="0"/>
              <a:t>Prepare </a:t>
            </a:r>
            <a:r>
              <a:rPr lang="en-US" dirty="0" smtClean="0"/>
              <a:t>yourself to be frustrated</a:t>
            </a:r>
          </a:p>
          <a:p>
            <a:r>
              <a:rPr lang="en-US" dirty="0" smtClean="0"/>
              <a:t>Try not to have a bad attitude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4088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39837"/>
            <a:ext cx="8229600" cy="3298295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The Paper Application</a:t>
            </a:r>
            <a:br>
              <a:rPr lang="en-US" sz="5400" b="1" dirty="0" smtClean="0"/>
            </a:br>
            <a:r>
              <a:rPr lang="en-US" sz="5400" b="1" dirty="0" smtClean="0"/>
              <a:t>Process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2496978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325" y="2179638"/>
            <a:ext cx="8229600" cy="1143000"/>
          </a:xfrm>
        </p:spPr>
        <p:txBody>
          <a:bodyPr>
            <a:normAutofit/>
          </a:bodyPr>
          <a:lstStyle/>
          <a:p>
            <a:r>
              <a:rPr lang="en-US" sz="5000" b="1" dirty="0" smtClean="0"/>
              <a:t>Necessary Documents</a:t>
            </a:r>
            <a:endParaRPr lang="en-US" sz="5000" b="1" dirty="0"/>
          </a:p>
        </p:txBody>
      </p:sp>
    </p:spTree>
    <p:extLst>
      <p:ext uri="{BB962C8B-B14F-4D97-AF65-F5344CB8AC3E}">
        <p14:creationId xmlns:p14="http://schemas.microsoft.com/office/powerpoint/2010/main" val="5673269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Step 1: Getting your </a:t>
            </a:r>
            <a:r>
              <a:rPr lang="en-US" b="1" dirty="0"/>
              <a:t>l</a:t>
            </a:r>
            <a:r>
              <a:rPr lang="en-US" b="1" dirty="0" smtClean="0"/>
              <a:t>icense </a:t>
            </a:r>
            <a:r>
              <a:rPr lang="en-US" b="1" dirty="0"/>
              <a:t>t</a:t>
            </a:r>
            <a:r>
              <a:rPr lang="en-US" b="1" dirty="0" smtClean="0"/>
              <a:t>ranslated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16689"/>
          </a:xfrm>
        </p:spPr>
        <p:txBody>
          <a:bodyPr/>
          <a:lstStyle/>
          <a:p>
            <a:r>
              <a:rPr lang="en-US" dirty="0"/>
              <a:t>You will need:</a:t>
            </a:r>
          </a:p>
          <a:p>
            <a:pPr lvl="1"/>
            <a:r>
              <a:rPr lang="en-US" dirty="0" smtClean="0"/>
              <a:t>An application </a:t>
            </a:r>
            <a:r>
              <a:rPr lang="en-US" dirty="0" smtClean="0"/>
              <a:t>form from JAF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575425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af app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1222" y="526988"/>
            <a:ext cx="4130038" cy="579478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86000" y="423333"/>
            <a:ext cx="4416778" cy="6067778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0977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Step 1: Getting your </a:t>
            </a:r>
            <a:r>
              <a:rPr lang="en-US" b="1" dirty="0"/>
              <a:t>l</a:t>
            </a:r>
            <a:r>
              <a:rPr lang="en-US" b="1" dirty="0" smtClean="0"/>
              <a:t>icense </a:t>
            </a:r>
            <a:r>
              <a:rPr lang="en-US" b="1" dirty="0"/>
              <a:t>t</a:t>
            </a:r>
            <a:r>
              <a:rPr lang="en-US" b="1" dirty="0" smtClean="0"/>
              <a:t>ranslated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16689"/>
          </a:xfrm>
        </p:spPr>
        <p:txBody>
          <a:bodyPr/>
          <a:lstStyle/>
          <a:p>
            <a:r>
              <a:rPr lang="en-US" dirty="0"/>
              <a:t>You will need</a:t>
            </a:r>
            <a:r>
              <a:rPr lang="en-US" dirty="0" smtClean="0"/>
              <a:t>:</a:t>
            </a:r>
            <a:endParaRPr lang="en-US" dirty="0"/>
          </a:p>
          <a:p>
            <a:pPr lvl="1"/>
            <a:r>
              <a:rPr lang="en-US" dirty="0" smtClean="0"/>
              <a:t>An application </a:t>
            </a:r>
            <a:r>
              <a:rPr lang="en-US" dirty="0" smtClean="0"/>
              <a:t>form from JAF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A </a:t>
            </a:r>
            <a:r>
              <a:rPr lang="en-US" dirty="0"/>
              <a:t>copy of your </a:t>
            </a:r>
            <a:r>
              <a:rPr lang="en-US" dirty="0" smtClean="0"/>
              <a:t>driver’s </a:t>
            </a:r>
            <a:r>
              <a:rPr lang="en-US" dirty="0"/>
              <a:t>license (both sides)</a:t>
            </a:r>
          </a:p>
          <a:p>
            <a:pPr lvl="1"/>
            <a:r>
              <a:rPr lang="en-US" dirty="0" smtClean="0"/>
              <a:t>*A</a:t>
            </a:r>
            <a:r>
              <a:rPr lang="en-US" dirty="0" smtClean="0"/>
              <a:t> </a:t>
            </a:r>
            <a:r>
              <a:rPr lang="en-US" dirty="0"/>
              <a:t>copy of your alien registration card (both sides)</a:t>
            </a:r>
          </a:p>
          <a:p>
            <a:pPr lvl="1"/>
            <a:r>
              <a:rPr lang="en-US" dirty="0"/>
              <a:t>Translation fee: 3,000 </a:t>
            </a:r>
            <a:r>
              <a:rPr lang="en-US" dirty="0" smtClean="0"/>
              <a:t>yen</a:t>
            </a:r>
          </a:p>
        </p:txBody>
      </p:sp>
      <p:pic>
        <p:nvPicPr>
          <p:cNvPr id="5" name="Picture 4" descr="jaf.tif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05" b="13605"/>
          <a:stretch/>
        </p:blipFill>
        <p:spPr>
          <a:xfrm>
            <a:off x="2525105" y="2977444"/>
            <a:ext cx="2986695" cy="150988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808111" y="2850444"/>
            <a:ext cx="2816578" cy="1665111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0953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461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Step 2: Getting a </a:t>
            </a:r>
            <a:r>
              <a:rPr lang="en-US" b="1" dirty="0" smtClean="0"/>
              <a:t>Certificate </a:t>
            </a:r>
            <a:r>
              <a:rPr lang="en-US" b="1" dirty="0" smtClean="0"/>
              <a:t>of Residence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9311"/>
            <a:ext cx="8229600" cy="2576689"/>
          </a:xfrm>
        </p:spPr>
        <p:txBody>
          <a:bodyPr>
            <a:normAutofit/>
          </a:bodyPr>
          <a:lstStyle/>
          <a:p>
            <a:r>
              <a:rPr lang="en-US" altLang="ja-JP" sz="3000" dirty="0" smtClean="0"/>
              <a:t>A Certificate of Residence can be obtained from your City Hall</a:t>
            </a:r>
          </a:p>
          <a:p>
            <a:r>
              <a:rPr lang="en-US" sz="3000" dirty="0" smtClean="0"/>
              <a:t>Ask for a  </a:t>
            </a:r>
            <a:r>
              <a:rPr lang="ja-JP" altLang="en-US" sz="3000" dirty="0" smtClean="0"/>
              <a:t>外国人</a:t>
            </a:r>
            <a:r>
              <a:rPr lang="ja-JP" altLang="en-US" sz="3000" dirty="0"/>
              <a:t>登録原票記載事項証明書</a:t>
            </a:r>
            <a:endParaRPr lang="en-US" altLang="ja-JP" sz="3000" dirty="0"/>
          </a:p>
          <a:p>
            <a:pPr marL="0" indent="0">
              <a:buNone/>
            </a:pPr>
            <a:r>
              <a:rPr lang="ja-JP" altLang="en-US" sz="3000" dirty="0"/>
              <a:t>（</a:t>
            </a:r>
            <a:r>
              <a:rPr lang="en-US" altLang="ja-JP" sz="3000" i="1" dirty="0" err="1"/>
              <a:t>gaikokujin</a:t>
            </a:r>
            <a:r>
              <a:rPr lang="en-US" altLang="ja-JP" sz="3000" i="1" dirty="0"/>
              <a:t> </a:t>
            </a:r>
            <a:r>
              <a:rPr lang="en-US" altLang="ja-JP" sz="3000" i="1" dirty="0" err="1"/>
              <a:t>touroku</a:t>
            </a:r>
            <a:r>
              <a:rPr lang="en-US" altLang="ja-JP" sz="3000" i="1" dirty="0"/>
              <a:t> </a:t>
            </a:r>
            <a:r>
              <a:rPr lang="en-US" altLang="ja-JP" sz="3000" i="1" dirty="0" err="1"/>
              <a:t>genpyou</a:t>
            </a:r>
            <a:r>
              <a:rPr lang="en-US" altLang="ja-JP" sz="3000" i="1" dirty="0"/>
              <a:t> </a:t>
            </a:r>
            <a:r>
              <a:rPr lang="en-US" altLang="ja-JP" sz="3000" i="1" dirty="0" err="1"/>
              <a:t>kisai</a:t>
            </a:r>
            <a:r>
              <a:rPr lang="en-US" altLang="ja-JP" sz="3000" i="1" dirty="0"/>
              <a:t> </a:t>
            </a:r>
            <a:r>
              <a:rPr lang="en-US" altLang="ja-JP" sz="3000" i="1" dirty="0" err="1"/>
              <a:t>jiko</a:t>
            </a:r>
            <a:r>
              <a:rPr lang="en-US" altLang="ja-JP" sz="3000" i="1" dirty="0"/>
              <a:t> </a:t>
            </a:r>
            <a:r>
              <a:rPr lang="en-US" altLang="ja-JP" sz="3000" i="1" dirty="0" err="1"/>
              <a:t>shoumeisho</a:t>
            </a:r>
            <a:r>
              <a:rPr lang="en-US" altLang="ja-JP" sz="3000" i="1" dirty="0"/>
              <a:t>)</a:t>
            </a:r>
          </a:p>
          <a:p>
            <a:pPr marL="0" indent="0">
              <a:buNone/>
            </a:pPr>
            <a:endParaRPr lang="en-US" sz="3000" dirty="0"/>
          </a:p>
          <a:p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8397747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500" b="1" dirty="0" smtClean="0"/>
              <a:t>Step 3: Taking your complete paperwork to the Driver’s License Center</a:t>
            </a:r>
            <a:endParaRPr lang="en-US" sz="35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8950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Take the following things to the Driver’s License Center in </a:t>
            </a:r>
            <a:r>
              <a:rPr lang="en-US" dirty="0" err="1" smtClean="0"/>
              <a:t>Tomigusuku</a:t>
            </a:r>
            <a:r>
              <a:rPr lang="en-US" dirty="0" smtClean="0"/>
              <a:t>:</a:t>
            </a:r>
          </a:p>
          <a:p>
            <a:pPr lvl="1"/>
            <a:r>
              <a:rPr lang="en-US" dirty="0"/>
              <a:t>O</a:t>
            </a:r>
            <a:r>
              <a:rPr lang="en-US" dirty="0" smtClean="0"/>
              <a:t>riginal license and a photocopy (both sides)</a:t>
            </a:r>
          </a:p>
          <a:p>
            <a:pPr lvl="1"/>
            <a:r>
              <a:rPr lang="en-US" dirty="0" smtClean="0"/>
              <a:t>Alien Registration Card</a:t>
            </a:r>
          </a:p>
          <a:p>
            <a:pPr lvl="1"/>
            <a:r>
              <a:rPr lang="en-US" dirty="0" smtClean="0"/>
              <a:t>Passport and copies of the pages with your name, visa, and date of entry into Japan</a:t>
            </a:r>
          </a:p>
          <a:p>
            <a:pPr lvl="1"/>
            <a:r>
              <a:rPr lang="en-US" dirty="0"/>
              <a:t>Two standard ID </a:t>
            </a:r>
            <a:r>
              <a:rPr lang="en-US" dirty="0" smtClean="0"/>
              <a:t>photos</a:t>
            </a:r>
            <a:endParaRPr lang="en-US" dirty="0" smtClean="0"/>
          </a:p>
          <a:p>
            <a:pPr lvl="1"/>
            <a:r>
              <a:rPr lang="en-US" dirty="0" smtClean="0"/>
              <a:t>JAF translation of your license</a:t>
            </a:r>
          </a:p>
          <a:p>
            <a:pPr lvl="1"/>
            <a:r>
              <a:rPr lang="en-US" dirty="0" smtClean="0"/>
              <a:t>Certificate of Residence</a:t>
            </a:r>
          </a:p>
          <a:p>
            <a:pPr lvl="1"/>
            <a:r>
              <a:rPr lang="en-US" dirty="0" smtClean="0"/>
              <a:t>About 5,000 yen (this will vary depending on your citizenship, but is generally 2,400 yen)</a:t>
            </a:r>
          </a:p>
        </p:txBody>
      </p:sp>
    </p:spTree>
    <p:extLst>
      <p:ext uri="{BB962C8B-B14F-4D97-AF65-F5344CB8AC3E}">
        <p14:creationId xmlns:p14="http://schemas.microsoft.com/office/powerpoint/2010/main" val="24830573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4151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Getting to the Driver’s License Center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5500" y="1304927"/>
            <a:ext cx="7861300" cy="5257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The Driver’s License Center is in </a:t>
            </a:r>
            <a:r>
              <a:rPr lang="en-US" sz="2800" dirty="0" err="1" smtClean="0"/>
              <a:t>Tomigusuku</a:t>
            </a: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On </a:t>
            </a:r>
            <a:r>
              <a:rPr lang="en-US" sz="2800" dirty="0" smtClean="0"/>
              <a:t>the bus:</a:t>
            </a:r>
          </a:p>
          <a:p>
            <a:pPr lvl="1"/>
            <a:r>
              <a:rPr lang="en-US" dirty="0" smtClean="0"/>
              <a:t>You need to get off at </a:t>
            </a:r>
            <a:r>
              <a:rPr lang="en-US" dirty="0" err="1" smtClean="0"/>
              <a:t>Michi</a:t>
            </a:r>
            <a:r>
              <a:rPr lang="en-US" dirty="0" smtClean="0"/>
              <a:t> no </a:t>
            </a:r>
            <a:r>
              <a:rPr lang="en-US" dirty="0" err="1" smtClean="0"/>
              <a:t>Eki</a:t>
            </a:r>
            <a:r>
              <a:rPr lang="en-US" dirty="0" smtClean="0"/>
              <a:t> </a:t>
            </a:r>
            <a:r>
              <a:rPr lang="en-US" dirty="0" err="1" smtClean="0"/>
              <a:t>Toyosaki</a:t>
            </a:r>
            <a:endParaRPr lang="en-US" dirty="0" smtClean="0"/>
          </a:p>
          <a:p>
            <a:pPr lvl="1"/>
            <a:r>
              <a:rPr lang="en-US" dirty="0" smtClean="0"/>
              <a:t>You can take the 55, 56, 88, or 98 from Naha</a:t>
            </a:r>
          </a:p>
        </p:txBody>
      </p:sp>
      <p:pic>
        <p:nvPicPr>
          <p:cNvPr id="4" name="Picture 3" descr="IMG_355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845" y="1933222"/>
            <a:ext cx="2563242" cy="2723444"/>
          </a:xfrm>
          <a:prstGeom prst="rect">
            <a:avLst/>
          </a:prstGeom>
        </p:spPr>
      </p:pic>
      <p:pic>
        <p:nvPicPr>
          <p:cNvPr id="5" name="Picture 4" descr="IMG_355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493" y="1933222"/>
            <a:ext cx="2544532" cy="2723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3538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At the Driver’s License Center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Take your documents to the Driving License Center on a weekday between 8 am and 12 pm</a:t>
            </a:r>
          </a:p>
          <a:p>
            <a:r>
              <a:rPr lang="en-US" sz="3000" dirty="0" smtClean="0"/>
              <a:t>See if there is a Japanese person who is willing to go with you</a:t>
            </a:r>
          </a:p>
          <a:p>
            <a:r>
              <a:rPr lang="en-US" sz="3000" dirty="0" smtClean="0"/>
              <a:t>If your documents check out, you will be allowed to make an appointment to take the written test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9843208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Written Test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can only take the written test </a:t>
            </a:r>
            <a:r>
              <a:rPr lang="en-US" dirty="0" smtClean="0"/>
              <a:t>on Wednesday mornings</a:t>
            </a:r>
            <a:endParaRPr lang="en-US" dirty="0" smtClean="0"/>
          </a:p>
          <a:p>
            <a:r>
              <a:rPr lang="en-US" dirty="0" smtClean="0"/>
              <a:t>10 true or false questions</a:t>
            </a:r>
          </a:p>
          <a:p>
            <a:r>
              <a:rPr lang="en-US" dirty="0" smtClean="0"/>
              <a:t>If you pass, you will be asked to decide whether you will take the test in a manual or automatic vehicle</a:t>
            </a:r>
          </a:p>
        </p:txBody>
      </p:sp>
      <p:pic>
        <p:nvPicPr>
          <p:cNvPr id="4" name="Picture 3" descr="sign one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782" y="4910667"/>
            <a:ext cx="1439751" cy="1603022"/>
          </a:xfrm>
          <a:prstGeom prst="rect">
            <a:avLst/>
          </a:prstGeom>
        </p:spPr>
      </p:pic>
      <p:pic>
        <p:nvPicPr>
          <p:cNvPr id="5" name="Picture 4" descr="sign two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533" y="4789311"/>
            <a:ext cx="1879600" cy="1612900"/>
          </a:xfrm>
          <a:prstGeom prst="rect">
            <a:avLst/>
          </a:prstGeom>
        </p:spPr>
      </p:pic>
      <p:pic>
        <p:nvPicPr>
          <p:cNvPr id="6" name="Picture 5" descr="sign three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7488" y="4789311"/>
            <a:ext cx="1718734" cy="1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8611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Practical Test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passing the written test, you can schedule a road test</a:t>
            </a:r>
          </a:p>
          <a:p>
            <a:r>
              <a:rPr lang="en-US" dirty="0" smtClean="0"/>
              <a:t>You may have to wait a few weeks for an opening</a:t>
            </a:r>
            <a:endParaRPr lang="en-US" dirty="0"/>
          </a:p>
        </p:txBody>
      </p:sp>
      <p:pic>
        <p:nvPicPr>
          <p:cNvPr id="4" name="Picture 3" descr="road test.tif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"/>
          <a:stretch/>
        </p:blipFill>
        <p:spPr>
          <a:xfrm rot="5400000">
            <a:off x="3171972" y="2635752"/>
            <a:ext cx="2588388" cy="5150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4870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Driving School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One hour will cost about 5,000 </a:t>
            </a:r>
            <a:r>
              <a:rPr lang="en-US" dirty="0" smtClean="0"/>
              <a:t>yen</a:t>
            </a:r>
          </a:p>
          <a:p>
            <a:r>
              <a:rPr lang="en-US" dirty="0" smtClean="0"/>
              <a:t>The driving instructor will likely only speak Japanese</a:t>
            </a:r>
          </a:p>
        </p:txBody>
      </p:sp>
      <p:pic>
        <p:nvPicPr>
          <p:cNvPr id="5" name="Picture 4" descr="IMG_355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4944" y="3598393"/>
            <a:ext cx="4614333" cy="2752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919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740303"/>
            <a:ext cx="8229600" cy="4128029"/>
          </a:xfrm>
        </p:spPr>
        <p:txBody>
          <a:bodyPr>
            <a:normAutofit/>
          </a:bodyPr>
          <a:lstStyle/>
          <a:p>
            <a:r>
              <a:rPr lang="en-US" sz="5000" b="1" dirty="0" smtClean="0"/>
              <a:t>A Walkthrough</a:t>
            </a:r>
            <a:endParaRPr lang="en-US" sz="5000" b="1" dirty="0"/>
          </a:p>
        </p:txBody>
      </p:sp>
    </p:spTree>
    <p:extLst>
      <p:ext uri="{BB962C8B-B14F-4D97-AF65-F5344CB8AC3E}">
        <p14:creationId xmlns:p14="http://schemas.microsoft.com/office/powerpoint/2010/main" val="3064038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Practical Japanese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51985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Turn </a:t>
            </a:r>
            <a:r>
              <a:rPr lang="ja-JP" altLang="en-US" dirty="0" smtClean="0"/>
              <a:t>（</a:t>
            </a:r>
            <a:r>
              <a:rPr lang="ja-JP" altLang="en-US" dirty="0" smtClean="0"/>
              <a:t>曲がる</a:t>
            </a:r>
            <a:r>
              <a:rPr lang="ja-JP" altLang="en-US" dirty="0" smtClean="0"/>
              <a:t>　</a:t>
            </a:r>
            <a:r>
              <a:rPr lang="en-US" altLang="ja-JP" i="1" dirty="0" err="1" smtClean="0"/>
              <a:t>magaru</a:t>
            </a:r>
            <a:r>
              <a:rPr lang="ja-JP" altLang="en-US" dirty="0" smtClean="0"/>
              <a:t>）</a:t>
            </a:r>
            <a:endParaRPr lang="en-US" dirty="0" smtClean="0"/>
          </a:p>
          <a:p>
            <a:r>
              <a:rPr lang="en-US" dirty="0" smtClean="0"/>
              <a:t>Left</a:t>
            </a:r>
            <a:r>
              <a:rPr lang="ja-JP" altLang="en-US" dirty="0" smtClean="0"/>
              <a:t>　（</a:t>
            </a:r>
            <a:r>
              <a:rPr lang="ja-JP" altLang="en-US" dirty="0" smtClean="0"/>
              <a:t>左</a:t>
            </a:r>
            <a:r>
              <a:rPr lang="ja-JP" altLang="en-US" dirty="0" smtClean="0"/>
              <a:t>　</a:t>
            </a:r>
            <a:r>
              <a:rPr lang="en-US" altLang="ja-JP" i="1" dirty="0" err="1" smtClean="0"/>
              <a:t>hidari</a:t>
            </a:r>
            <a:r>
              <a:rPr lang="ja-JP" altLang="en-US" dirty="0" smtClean="0"/>
              <a:t>）</a:t>
            </a:r>
            <a:endParaRPr lang="en-US" dirty="0" smtClean="0"/>
          </a:p>
          <a:p>
            <a:r>
              <a:rPr lang="en-US" dirty="0" smtClean="0"/>
              <a:t>Right</a:t>
            </a:r>
            <a:r>
              <a:rPr lang="ja-JP" altLang="en-US" dirty="0" smtClean="0"/>
              <a:t>　（</a:t>
            </a:r>
            <a:r>
              <a:rPr lang="ja-JP" altLang="en-US" dirty="0" smtClean="0"/>
              <a:t>右</a:t>
            </a:r>
            <a:r>
              <a:rPr lang="en-US" altLang="ja-JP" dirty="0" smtClean="0"/>
              <a:t> </a:t>
            </a:r>
            <a:r>
              <a:rPr lang="ja-JP" altLang="en-US" dirty="0" smtClean="0"/>
              <a:t>　</a:t>
            </a:r>
            <a:r>
              <a:rPr lang="en-US" altLang="ja-JP" i="1" dirty="0" err="1" smtClean="0"/>
              <a:t>migi</a:t>
            </a:r>
            <a:r>
              <a:rPr lang="ja-JP" altLang="en-US" dirty="0" smtClean="0"/>
              <a:t>）</a:t>
            </a:r>
            <a:endParaRPr lang="en-US" dirty="0" smtClean="0"/>
          </a:p>
          <a:p>
            <a:r>
              <a:rPr lang="en-US" dirty="0" smtClean="0"/>
              <a:t>Please turn left</a:t>
            </a:r>
            <a:r>
              <a:rPr lang="ja-JP" altLang="en-US" dirty="0" smtClean="0"/>
              <a:t>　（左に曲がって</a:t>
            </a:r>
            <a:r>
              <a:rPr lang="ja-JP" altLang="en-US" dirty="0" smtClean="0"/>
              <a:t>ください</a:t>
            </a:r>
            <a:r>
              <a:rPr lang="ja-JP" altLang="en-US" dirty="0" smtClean="0"/>
              <a:t>　</a:t>
            </a:r>
            <a:r>
              <a:rPr lang="en-US" altLang="ja-JP" i="1" dirty="0" err="1" smtClean="0"/>
              <a:t>hidari</a:t>
            </a:r>
            <a:r>
              <a:rPr lang="en-US" altLang="ja-JP" i="1" dirty="0" smtClean="0"/>
              <a:t> </a:t>
            </a:r>
            <a:r>
              <a:rPr lang="en-US" altLang="ja-JP" i="1" dirty="0" err="1" smtClean="0"/>
              <a:t>ni</a:t>
            </a:r>
            <a:r>
              <a:rPr lang="en-US" altLang="ja-JP" i="1" dirty="0" smtClean="0"/>
              <a:t> </a:t>
            </a:r>
            <a:r>
              <a:rPr lang="en-US" altLang="ja-JP" i="1" dirty="0" err="1" smtClean="0"/>
              <a:t>magatte</a:t>
            </a:r>
            <a:r>
              <a:rPr lang="en-US" altLang="ja-JP" i="1" dirty="0" smtClean="0"/>
              <a:t> </a:t>
            </a:r>
            <a:r>
              <a:rPr lang="en-US" altLang="ja-JP" i="1" dirty="0" err="1" smtClean="0"/>
              <a:t>kudasai</a:t>
            </a:r>
            <a:r>
              <a:rPr lang="ja-JP" altLang="en-US" dirty="0" smtClean="0"/>
              <a:t>）</a:t>
            </a:r>
            <a:endParaRPr lang="en-US" dirty="0" smtClean="0"/>
          </a:p>
          <a:p>
            <a:r>
              <a:rPr lang="en-US" dirty="0" smtClean="0"/>
              <a:t>Turn right</a:t>
            </a:r>
            <a:r>
              <a:rPr lang="ja-JP" altLang="en-US" dirty="0" smtClean="0"/>
              <a:t>　（右に曲がって</a:t>
            </a:r>
            <a:r>
              <a:rPr lang="ja-JP" altLang="en-US" dirty="0" smtClean="0"/>
              <a:t>ください</a:t>
            </a:r>
            <a:r>
              <a:rPr lang="ja-JP" altLang="en-US" dirty="0" smtClean="0"/>
              <a:t>　</a:t>
            </a:r>
            <a:r>
              <a:rPr lang="en-US" altLang="ja-JP" i="1" dirty="0" err="1" smtClean="0"/>
              <a:t>migi</a:t>
            </a:r>
            <a:r>
              <a:rPr lang="en-US" altLang="ja-JP" i="1" dirty="0" smtClean="0"/>
              <a:t> </a:t>
            </a:r>
            <a:r>
              <a:rPr lang="en-US" altLang="ja-JP" i="1" dirty="0" err="1" smtClean="0"/>
              <a:t>ni</a:t>
            </a:r>
            <a:r>
              <a:rPr lang="en-US" altLang="ja-JP" i="1" dirty="0" smtClean="0"/>
              <a:t> </a:t>
            </a:r>
            <a:r>
              <a:rPr lang="en-US" altLang="ja-JP" i="1" dirty="0" err="1" smtClean="0"/>
              <a:t>magatte</a:t>
            </a:r>
            <a:r>
              <a:rPr lang="en-US" altLang="ja-JP" i="1" dirty="0" smtClean="0"/>
              <a:t> </a:t>
            </a:r>
            <a:r>
              <a:rPr lang="en-US" altLang="ja-JP" i="1" dirty="0" err="1" smtClean="0"/>
              <a:t>kudasai</a:t>
            </a:r>
            <a:r>
              <a:rPr lang="ja-JP" altLang="en-US" dirty="0" smtClean="0"/>
              <a:t>）</a:t>
            </a:r>
            <a:endParaRPr lang="en-US" dirty="0" smtClean="0"/>
          </a:p>
          <a:p>
            <a:r>
              <a:rPr lang="en-US" dirty="0" smtClean="0"/>
              <a:t>Stop</a:t>
            </a:r>
            <a:r>
              <a:rPr lang="ja-JP" altLang="en-US" dirty="0" smtClean="0"/>
              <a:t>　</a:t>
            </a:r>
            <a:r>
              <a:rPr lang="en-US" altLang="ja-JP" dirty="0" smtClean="0"/>
              <a:t>(</a:t>
            </a:r>
            <a:r>
              <a:rPr lang="ja-JP" altLang="en-US" dirty="0" smtClean="0"/>
              <a:t>止まって</a:t>
            </a:r>
            <a:r>
              <a:rPr lang="ja-JP" altLang="en-US" dirty="0" smtClean="0"/>
              <a:t>　</a:t>
            </a:r>
            <a:r>
              <a:rPr lang="en-US" altLang="ja-JP" i="1" dirty="0" err="1" smtClean="0"/>
              <a:t>tomatte</a:t>
            </a:r>
            <a:r>
              <a:rPr lang="ja-JP" altLang="en-US" dirty="0" smtClean="0"/>
              <a:t>）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76069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Practical Japanese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5533" y="1646322"/>
            <a:ext cx="4359754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One </a:t>
            </a:r>
            <a:r>
              <a:rPr lang="ja-JP" altLang="en-US" sz="2800" dirty="0" smtClean="0"/>
              <a:t>（</a:t>
            </a:r>
            <a:r>
              <a:rPr lang="ja-JP" altLang="en-US" sz="2800" dirty="0" smtClean="0"/>
              <a:t>一</a:t>
            </a:r>
            <a:r>
              <a:rPr lang="ja-JP" altLang="en-US" sz="2800" dirty="0" smtClean="0"/>
              <a:t>　</a:t>
            </a:r>
            <a:r>
              <a:rPr lang="en-US" altLang="ja-JP" sz="2800" i="1" dirty="0" err="1" smtClean="0"/>
              <a:t>ichi</a:t>
            </a:r>
            <a:r>
              <a:rPr lang="ja-JP" altLang="en-US" sz="2800" dirty="0" smtClean="0"/>
              <a:t>）</a:t>
            </a:r>
            <a:endParaRPr lang="en-US" sz="2800" dirty="0" smtClean="0"/>
          </a:p>
          <a:p>
            <a:r>
              <a:rPr lang="en-US" sz="2800" dirty="0" smtClean="0"/>
              <a:t>Two</a:t>
            </a:r>
            <a:r>
              <a:rPr lang="ja-JP" altLang="en-US" sz="2800" dirty="0" smtClean="0"/>
              <a:t>　（</a:t>
            </a:r>
            <a:r>
              <a:rPr lang="ja-JP" altLang="en-US" sz="2800" dirty="0" smtClean="0"/>
              <a:t>二</a:t>
            </a:r>
            <a:r>
              <a:rPr lang="ja-JP" altLang="en-US" sz="2800" dirty="0" smtClean="0"/>
              <a:t>　</a:t>
            </a:r>
            <a:r>
              <a:rPr lang="en-US" altLang="ja-JP" sz="2800" i="1" dirty="0" err="1" smtClean="0"/>
              <a:t>ni</a:t>
            </a:r>
            <a:r>
              <a:rPr lang="ja-JP" altLang="en-US" sz="2800" dirty="0" smtClean="0"/>
              <a:t>）</a:t>
            </a:r>
            <a:endParaRPr lang="en-US" sz="2800" dirty="0" smtClean="0"/>
          </a:p>
          <a:p>
            <a:r>
              <a:rPr lang="en-US" sz="2800" dirty="0" smtClean="0"/>
              <a:t>Three</a:t>
            </a:r>
            <a:r>
              <a:rPr lang="ja-JP" altLang="en-US" sz="2800" dirty="0" smtClean="0"/>
              <a:t>　</a:t>
            </a:r>
            <a:r>
              <a:rPr lang="en-US" altLang="ja-JP" sz="2800" dirty="0" smtClean="0"/>
              <a:t>(</a:t>
            </a:r>
            <a:r>
              <a:rPr lang="ja-JP" altLang="en-US" sz="2800" dirty="0" smtClean="0"/>
              <a:t>三</a:t>
            </a:r>
            <a:r>
              <a:rPr lang="ja-JP" altLang="en-US" sz="2800" dirty="0" smtClean="0"/>
              <a:t>　</a:t>
            </a:r>
            <a:r>
              <a:rPr lang="en-US" altLang="ja-JP" sz="2800" i="1" dirty="0" smtClean="0"/>
              <a:t>san</a:t>
            </a:r>
            <a:r>
              <a:rPr lang="ja-JP" altLang="en-US" sz="2800" dirty="0" smtClean="0"/>
              <a:t>）</a:t>
            </a:r>
            <a:endParaRPr lang="en-US" sz="2800" dirty="0" smtClean="0"/>
          </a:p>
          <a:p>
            <a:r>
              <a:rPr lang="en-US" sz="2800" dirty="0" smtClean="0"/>
              <a:t>Four</a:t>
            </a:r>
            <a:r>
              <a:rPr lang="ja-JP" altLang="en-US" sz="2800" dirty="0" smtClean="0"/>
              <a:t>　（</a:t>
            </a:r>
            <a:r>
              <a:rPr lang="ja-JP" altLang="en-US" sz="2800" dirty="0" smtClean="0"/>
              <a:t>四</a:t>
            </a:r>
            <a:r>
              <a:rPr lang="ja-JP" altLang="en-US" sz="2800" dirty="0" smtClean="0"/>
              <a:t>　</a:t>
            </a:r>
            <a:r>
              <a:rPr lang="en-US" altLang="ja-JP" sz="2800" i="1" dirty="0" smtClean="0"/>
              <a:t>yon</a:t>
            </a:r>
            <a:r>
              <a:rPr lang="ja-JP" altLang="en-US" sz="2800" dirty="0" smtClean="0"/>
              <a:t>）</a:t>
            </a:r>
            <a:endParaRPr lang="en-US" sz="2800" dirty="0" smtClean="0"/>
          </a:p>
          <a:p>
            <a:r>
              <a:rPr lang="en-US" sz="2800" dirty="0" smtClean="0"/>
              <a:t>Five</a:t>
            </a:r>
            <a:r>
              <a:rPr lang="ja-JP" altLang="en-US" sz="2800" dirty="0" smtClean="0"/>
              <a:t>　（</a:t>
            </a:r>
            <a:r>
              <a:rPr lang="ja-JP" altLang="en-US" sz="2800" dirty="0" smtClean="0"/>
              <a:t>五</a:t>
            </a:r>
            <a:r>
              <a:rPr lang="ja-JP" altLang="en-US" sz="2800" dirty="0" smtClean="0"/>
              <a:t>　</a:t>
            </a:r>
            <a:r>
              <a:rPr lang="en-US" altLang="ja-JP" sz="2800" i="1" dirty="0" smtClean="0"/>
              <a:t>go</a:t>
            </a:r>
            <a:r>
              <a:rPr lang="ja-JP" altLang="en-US" sz="2800" dirty="0" smtClean="0"/>
              <a:t>）</a:t>
            </a:r>
            <a:endParaRPr lang="en-US" sz="2800" dirty="0" smtClean="0"/>
          </a:p>
          <a:p>
            <a:r>
              <a:rPr lang="en-US" sz="2800" dirty="0" smtClean="0"/>
              <a:t>Six</a:t>
            </a:r>
            <a:r>
              <a:rPr lang="ja-JP" altLang="en-US" sz="2800" dirty="0" smtClean="0"/>
              <a:t>　（</a:t>
            </a:r>
            <a:r>
              <a:rPr lang="ja-JP" altLang="en-US" sz="2800" dirty="0" smtClean="0"/>
              <a:t>六</a:t>
            </a:r>
            <a:r>
              <a:rPr lang="ja-JP" altLang="en-US" sz="2800" dirty="0" smtClean="0"/>
              <a:t>　</a:t>
            </a:r>
            <a:r>
              <a:rPr lang="en-US" altLang="ja-JP" sz="2800" i="1" dirty="0" err="1" smtClean="0"/>
              <a:t>roku</a:t>
            </a:r>
            <a:r>
              <a:rPr lang="ja-JP" altLang="en-US" sz="2800" dirty="0" smtClean="0"/>
              <a:t>）</a:t>
            </a:r>
            <a:endParaRPr lang="en-US" sz="2800" dirty="0" smtClean="0"/>
          </a:p>
          <a:p>
            <a:r>
              <a:rPr lang="en-US" sz="2800" dirty="0" smtClean="0"/>
              <a:t>Seven</a:t>
            </a:r>
            <a:r>
              <a:rPr lang="ja-JP" altLang="en-US" sz="2800" dirty="0" smtClean="0"/>
              <a:t>　（</a:t>
            </a:r>
            <a:r>
              <a:rPr lang="ja-JP" altLang="en-US" sz="2800" dirty="0" smtClean="0"/>
              <a:t>七</a:t>
            </a:r>
            <a:r>
              <a:rPr lang="ja-JP" altLang="en-US" sz="2800" dirty="0" smtClean="0"/>
              <a:t>　</a:t>
            </a:r>
            <a:r>
              <a:rPr lang="en-US" altLang="ja-JP" sz="2800" i="1" dirty="0" smtClean="0"/>
              <a:t>nana</a:t>
            </a:r>
            <a:r>
              <a:rPr lang="ja-JP" altLang="en-US" sz="2800" dirty="0" smtClean="0"/>
              <a:t>）</a:t>
            </a:r>
            <a:endParaRPr lang="en-US" sz="2800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612444" y="1630889"/>
            <a:ext cx="53340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/>
              <a:t>Eight</a:t>
            </a:r>
            <a:r>
              <a:rPr lang="ja-JP" altLang="en-US" sz="2800" dirty="0" smtClean="0"/>
              <a:t>　（</a:t>
            </a:r>
            <a:r>
              <a:rPr lang="ja-JP" altLang="en-US" sz="2800" dirty="0" smtClean="0"/>
              <a:t>八</a:t>
            </a:r>
            <a:r>
              <a:rPr lang="ja-JP" altLang="en-US" sz="2800" dirty="0" smtClean="0"/>
              <a:t>　</a:t>
            </a:r>
            <a:r>
              <a:rPr lang="en-US" altLang="ja-JP" sz="2800" i="1" dirty="0" err="1" smtClean="0"/>
              <a:t>hachi</a:t>
            </a:r>
            <a:r>
              <a:rPr lang="ja-JP" altLang="en-US" sz="2800" dirty="0" smtClean="0"/>
              <a:t>）</a:t>
            </a:r>
            <a:endParaRPr lang="en-US" sz="2800" dirty="0" smtClean="0"/>
          </a:p>
          <a:p>
            <a:r>
              <a:rPr lang="en-US" sz="2800" dirty="0" smtClean="0"/>
              <a:t>Nine</a:t>
            </a:r>
            <a:r>
              <a:rPr lang="ja-JP" altLang="en-US" sz="2800" dirty="0" smtClean="0"/>
              <a:t>　</a:t>
            </a:r>
            <a:r>
              <a:rPr lang="en-US" altLang="ja-JP" sz="2800" dirty="0" smtClean="0"/>
              <a:t>(</a:t>
            </a:r>
            <a:r>
              <a:rPr lang="ja-JP" altLang="en-US" sz="2800" dirty="0" smtClean="0"/>
              <a:t>九</a:t>
            </a:r>
            <a:r>
              <a:rPr lang="ja-JP" altLang="en-US" sz="2800" dirty="0" smtClean="0"/>
              <a:t>　</a:t>
            </a:r>
            <a:r>
              <a:rPr lang="en-US" altLang="ja-JP" sz="2800" i="1" dirty="0" err="1" smtClean="0"/>
              <a:t>kyuu</a:t>
            </a:r>
            <a:r>
              <a:rPr lang="ja-JP" altLang="en-US" sz="2800" dirty="0" smtClean="0"/>
              <a:t>）</a:t>
            </a:r>
            <a:endParaRPr lang="en-US" sz="2800" dirty="0" smtClean="0"/>
          </a:p>
          <a:p>
            <a:r>
              <a:rPr lang="en-US" sz="2800" dirty="0" smtClean="0"/>
              <a:t>Ten</a:t>
            </a:r>
            <a:r>
              <a:rPr lang="ja-JP" altLang="en-US" sz="2800" dirty="0" smtClean="0"/>
              <a:t>　</a:t>
            </a:r>
            <a:r>
              <a:rPr lang="en-US" altLang="ja-JP" sz="2800" dirty="0" smtClean="0"/>
              <a:t>(</a:t>
            </a:r>
            <a:r>
              <a:rPr lang="ja-JP" altLang="en-US" sz="2800" dirty="0" smtClean="0"/>
              <a:t>十</a:t>
            </a:r>
            <a:r>
              <a:rPr lang="ja-JP" altLang="en-US" sz="2800" dirty="0" smtClean="0"/>
              <a:t>　</a:t>
            </a:r>
            <a:r>
              <a:rPr lang="en-US" altLang="ja-JP" sz="2800" i="1" dirty="0" err="1" smtClean="0"/>
              <a:t>jyuu</a:t>
            </a:r>
            <a:r>
              <a:rPr lang="ja-JP" altLang="en-US" sz="2800" dirty="0" smtClean="0"/>
              <a:t>）</a:t>
            </a:r>
            <a:endParaRPr lang="en-US" sz="2800" dirty="0" smtClean="0"/>
          </a:p>
          <a:p>
            <a:r>
              <a:rPr lang="en-US" sz="2800" dirty="0" smtClean="0"/>
              <a:t>30 </a:t>
            </a:r>
            <a:r>
              <a:rPr lang="en-US" sz="2800" dirty="0" smtClean="0"/>
              <a:t>km</a:t>
            </a:r>
            <a:r>
              <a:rPr lang="ja-JP" altLang="en-US" sz="2800" dirty="0" smtClean="0"/>
              <a:t>　（三十キロ</a:t>
            </a:r>
            <a:r>
              <a:rPr lang="en-US" altLang="ja-JP" sz="2800" dirty="0" smtClean="0"/>
              <a:t> </a:t>
            </a:r>
            <a:r>
              <a:rPr lang="en-US" altLang="ja-JP" sz="2800" i="1" dirty="0" err="1" smtClean="0"/>
              <a:t>sanjyuu</a:t>
            </a:r>
            <a:r>
              <a:rPr lang="en-US" altLang="ja-JP" sz="2800" i="1" dirty="0" smtClean="0"/>
              <a:t> </a:t>
            </a:r>
            <a:r>
              <a:rPr lang="en-US" altLang="ja-JP" sz="2800" i="1" dirty="0" err="1" smtClean="0"/>
              <a:t>kiro</a:t>
            </a:r>
            <a:r>
              <a:rPr lang="ja-JP" altLang="en-US" sz="2800" dirty="0" smtClean="0"/>
              <a:t>）</a:t>
            </a:r>
            <a:endParaRPr lang="en-US" sz="2800" dirty="0" smtClean="0"/>
          </a:p>
          <a:p>
            <a:r>
              <a:rPr lang="en-US" sz="2800" dirty="0" smtClean="0"/>
              <a:t>40 </a:t>
            </a:r>
            <a:r>
              <a:rPr lang="en-US" sz="2800" dirty="0" smtClean="0"/>
              <a:t>km</a:t>
            </a:r>
            <a:r>
              <a:rPr lang="ja-JP" altLang="en-US" sz="2800" dirty="0" smtClean="0"/>
              <a:t>　（四十キロ</a:t>
            </a:r>
            <a:r>
              <a:rPr lang="en-US" altLang="ja-JP" sz="2800" dirty="0" smtClean="0"/>
              <a:t> </a:t>
            </a:r>
            <a:r>
              <a:rPr lang="en-US" altLang="ja-JP" sz="2800" i="1" dirty="0" err="1" smtClean="0"/>
              <a:t>yonjyuu</a:t>
            </a:r>
            <a:r>
              <a:rPr lang="en-US" altLang="ja-JP" sz="2800" i="1" dirty="0" smtClean="0"/>
              <a:t> </a:t>
            </a:r>
            <a:r>
              <a:rPr lang="en-US" altLang="ja-JP" sz="2800" i="1" dirty="0" err="1" smtClean="0"/>
              <a:t>kiro</a:t>
            </a:r>
            <a:r>
              <a:rPr lang="ja-JP" altLang="en-US" sz="2800" dirty="0" smtClean="0"/>
              <a:t>）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9831870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Before the Practical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will wait in a group with your fellow test-takers</a:t>
            </a:r>
          </a:p>
          <a:p>
            <a:r>
              <a:rPr lang="en-US" dirty="0" smtClean="0"/>
              <a:t>A driving instructor will explain the procedure to you (probably in Japanese)</a:t>
            </a:r>
          </a:p>
          <a:p>
            <a:r>
              <a:rPr lang="en-US" dirty="0" smtClean="0"/>
              <a:t>The driving instructor will call names and announce the test order</a:t>
            </a:r>
          </a:p>
          <a:p>
            <a:r>
              <a:rPr lang="en-US" dirty="0" smtClean="0"/>
              <a:t>You will head out to the driving course as a group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1510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1749"/>
            <a:ext cx="8229600" cy="1143000"/>
          </a:xfrm>
        </p:spPr>
        <p:txBody>
          <a:bodyPr/>
          <a:lstStyle/>
          <a:p>
            <a:r>
              <a:rPr lang="en-US" b="1" dirty="0" smtClean="0"/>
              <a:t>Before Entering the Vehicle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1276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Walk around the outside of the car and check to make sure everything is okay.</a:t>
            </a:r>
          </a:p>
          <a:p>
            <a:pPr lvl="1"/>
            <a:r>
              <a:rPr lang="en-US" dirty="0" smtClean="0"/>
              <a:t>Look at the license plate</a:t>
            </a:r>
          </a:p>
          <a:p>
            <a:pPr lvl="1"/>
            <a:r>
              <a:rPr lang="en-US" dirty="0" smtClean="0"/>
              <a:t>Look at the tires</a:t>
            </a:r>
          </a:p>
          <a:p>
            <a:pPr lvl="1"/>
            <a:r>
              <a:rPr lang="en-US" dirty="0" smtClean="0"/>
              <a:t>Look under the vehicle to make sure there are no animals, people , or pointy objects.</a:t>
            </a:r>
            <a:endParaRPr lang="en-US" dirty="0"/>
          </a:p>
        </p:txBody>
      </p:sp>
      <p:pic>
        <p:nvPicPr>
          <p:cNvPr id="4" name="Picture 3" descr="IMG_356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999" y="4360333"/>
            <a:ext cx="3414935" cy="217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257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Getting Set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entering the vehicle, you need to:</a:t>
            </a:r>
          </a:p>
          <a:p>
            <a:pPr marL="971550" lvl="1" indent="-514350">
              <a:buAutoNum type="arabicPeriod"/>
            </a:pPr>
            <a:r>
              <a:rPr lang="en-US" dirty="0" smtClean="0"/>
              <a:t>Adjust your seat</a:t>
            </a:r>
          </a:p>
          <a:p>
            <a:pPr marL="971550" lvl="1" indent="-514350">
              <a:buAutoNum type="arabicPeriod"/>
            </a:pPr>
            <a:r>
              <a:rPr lang="en-US" dirty="0" smtClean="0"/>
              <a:t>Put your seatbelt on</a:t>
            </a:r>
          </a:p>
          <a:p>
            <a:pPr marL="971550" lvl="1" indent="-514350">
              <a:buAutoNum type="arabicPeriod"/>
            </a:pPr>
            <a:r>
              <a:rPr lang="en-US" dirty="0" smtClean="0"/>
              <a:t>Adjust your rearview mirror</a:t>
            </a:r>
          </a:p>
          <a:p>
            <a:pPr marL="971550" lvl="1" indent="-514350">
              <a:buAutoNum type="arabicPeriod"/>
            </a:pPr>
            <a:r>
              <a:rPr lang="en-US" dirty="0" smtClean="0"/>
              <a:t>Step on the break and start the ignition</a:t>
            </a:r>
          </a:p>
          <a:p>
            <a:pPr marL="971550" lvl="1" indent="-514350">
              <a:buAutoNum type="arabicPeriod"/>
            </a:pPr>
            <a:r>
              <a:rPr lang="en-US" dirty="0" smtClean="0"/>
              <a:t>Put the car into drive and release the hand break</a:t>
            </a:r>
          </a:p>
          <a:p>
            <a:pPr marL="971550" lvl="1" indent="-514350">
              <a:buAutoNum type="arabicPeriod"/>
            </a:pPr>
            <a:endParaRPr lang="en-US" dirty="0" smtClean="0"/>
          </a:p>
          <a:p>
            <a:pPr marL="971550" lvl="1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5209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Heading Out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2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car will be parked along a curb and you will likely be heading out to your right.</a:t>
            </a:r>
          </a:p>
          <a:p>
            <a:r>
              <a:rPr lang="en-US" dirty="0" smtClean="0"/>
              <a:t>You need to:</a:t>
            </a:r>
          </a:p>
          <a:p>
            <a:pPr marL="971550" lvl="1" indent="-514350">
              <a:buAutoNum type="arabicPeriod"/>
            </a:pPr>
            <a:r>
              <a:rPr lang="en-US" dirty="0" smtClean="0"/>
              <a:t>Put your blinker on</a:t>
            </a:r>
          </a:p>
          <a:p>
            <a:pPr marL="971550" lvl="1" indent="-514350">
              <a:buAutoNum type="arabicPeriod"/>
            </a:pPr>
            <a:r>
              <a:rPr lang="en-US" dirty="0" smtClean="0"/>
              <a:t>Head-check over your left shoulder</a:t>
            </a:r>
          </a:p>
          <a:p>
            <a:pPr marL="971550" lvl="1" indent="-514350">
              <a:buAutoNum type="arabicPeriod"/>
            </a:pPr>
            <a:r>
              <a:rPr lang="en-US" dirty="0" smtClean="0"/>
              <a:t>Check your left mirror, middle mirror, and right mirror</a:t>
            </a:r>
          </a:p>
          <a:p>
            <a:pPr marL="971550" lvl="1" indent="-514350">
              <a:buAutoNum type="arabicPeriod"/>
            </a:pPr>
            <a:r>
              <a:rPr lang="en-US" dirty="0" smtClean="0"/>
              <a:t>Head-check over your right shoulder</a:t>
            </a:r>
          </a:p>
          <a:p>
            <a:pPr marL="971550" lvl="1" indent="-514350">
              <a:buAutoNum type="arabicPeriod"/>
            </a:pPr>
            <a:r>
              <a:rPr lang="en-US" dirty="0" smtClean="0"/>
              <a:t>Check your middle mirror </a:t>
            </a:r>
            <a:r>
              <a:rPr lang="en-US" b="1" dirty="0" smtClean="0"/>
              <a:t>again</a:t>
            </a:r>
          </a:p>
          <a:p>
            <a:pPr marL="971550" lvl="1" indent="-514350">
              <a:buAutoNum type="arabicPeriod"/>
            </a:pPr>
            <a:r>
              <a:rPr lang="en-US" dirty="0" smtClean="0"/>
              <a:t>Pull out</a:t>
            </a:r>
          </a:p>
          <a:p>
            <a:pPr marL="971550" lvl="1" indent="-514350">
              <a:buAutoNum type="arabicPeriod"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92502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8666"/>
            <a:ext cx="8229600" cy="1143000"/>
          </a:xfrm>
        </p:spPr>
        <p:txBody>
          <a:bodyPr/>
          <a:lstStyle/>
          <a:p>
            <a:r>
              <a:rPr lang="en-US" b="1" dirty="0" smtClean="0"/>
              <a:t>Straightaways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69534"/>
            <a:ext cx="6203244" cy="4525963"/>
          </a:xfrm>
        </p:spPr>
        <p:txBody>
          <a:bodyPr/>
          <a:lstStyle/>
          <a:p>
            <a:r>
              <a:rPr lang="en-US" dirty="0" smtClean="0"/>
              <a:t>There will be straightaways where  the driving instructor asks you to bring the car up to 30 or 40 km/</a:t>
            </a:r>
            <a:r>
              <a:rPr lang="en-US" dirty="0" smtClean="0"/>
              <a:t>h</a:t>
            </a:r>
            <a:endParaRPr lang="en-US" dirty="0" smtClean="0"/>
          </a:p>
          <a:p>
            <a:r>
              <a:rPr lang="en-US" dirty="0" smtClean="0"/>
              <a:t>Bring </a:t>
            </a:r>
            <a:r>
              <a:rPr lang="en-US" dirty="0" smtClean="0"/>
              <a:t>the car up to speed as fast as </a:t>
            </a:r>
            <a:r>
              <a:rPr lang="en-US" dirty="0" smtClean="0"/>
              <a:t>possible</a:t>
            </a:r>
            <a:endParaRPr lang="en-US" dirty="0" smtClean="0"/>
          </a:p>
          <a:p>
            <a:r>
              <a:rPr lang="en-US" dirty="0" smtClean="0"/>
              <a:t>Keep the car as close to the speed limit as possible</a:t>
            </a:r>
            <a:endParaRPr lang="en-US" dirty="0"/>
          </a:p>
        </p:txBody>
      </p:sp>
      <p:pic>
        <p:nvPicPr>
          <p:cNvPr id="4" name="Picture 3" descr="30 kph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449" y="2215444"/>
            <a:ext cx="1358461" cy="252588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195692" y="2201333"/>
            <a:ext cx="1471351" cy="2723445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8397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Large Turns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735689" cy="4525963"/>
          </a:xfrm>
        </p:spPr>
        <p:txBody>
          <a:bodyPr/>
          <a:lstStyle/>
          <a:p>
            <a:r>
              <a:rPr lang="en-US" dirty="0" smtClean="0"/>
              <a:t>Coming out of the straightaway, you will approach a large turn.</a:t>
            </a:r>
          </a:p>
          <a:p>
            <a:r>
              <a:rPr lang="en-US" dirty="0" smtClean="0"/>
              <a:t>As you go into the turn, </a:t>
            </a:r>
            <a:r>
              <a:rPr lang="en-US" b="1" dirty="0" smtClean="0"/>
              <a:t>you need to slow down by pumping the break 2 – 3 times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Picture 3" descr="IMG_356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5111" y="1806223"/>
            <a:ext cx="3330222" cy="3330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0452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dirty="0" smtClean="0"/>
              <a:t>Changing Lanes/ </a:t>
            </a:r>
            <a:br>
              <a:rPr lang="en-US" sz="4000" b="1" dirty="0" smtClean="0"/>
            </a:br>
            <a:r>
              <a:rPr lang="en-US" sz="4000" b="1" dirty="0" smtClean="0"/>
              <a:t>Turning at Intersections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You need to: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1. Check your middle rearview mirror</a:t>
            </a:r>
          </a:p>
          <a:p>
            <a:pPr marL="0" indent="0">
              <a:buNone/>
            </a:pPr>
            <a:r>
              <a:rPr lang="en-US" b="1" dirty="0"/>
              <a:t>	</a:t>
            </a:r>
            <a:r>
              <a:rPr lang="en-US" dirty="0" smtClean="0"/>
              <a:t>2. Blinker</a:t>
            </a:r>
          </a:p>
          <a:p>
            <a:pPr marL="0" indent="0">
              <a:buNone/>
            </a:pPr>
            <a:r>
              <a:rPr lang="en-US" b="1" dirty="0"/>
              <a:t>	</a:t>
            </a:r>
            <a:r>
              <a:rPr lang="en-US" dirty="0" smtClean="0"/>
              <a:t>3. Check the left or right mirror, depending on		which way you are turning</a:t>
            </a:r>
          </a:p>
          <a:p>
            <a:pPr marL="0" indent="0">
              <a:buNone/>
            </a:pPr>
            <a:r>
              <a:rPr lang="en-US" b="1" dirty="0"/>
              <a:t>	</a:t>
            </a:r>
            <a:r>
              <a:rPr lang="en-US" dirty="0" smtClean="0"/>
              <a:t>4. Check over your left or right shoulder</a:t>
            </a:r>
          </a:p>
          <a:p>
            <a:pPr marL="0" indent="0">
              <a:buNone/>
            </a:pPr>
            <a:r>
              <a:rPr lang="en-US" b="1" dirty="0"/>
              <a:t>	</a:t>
            </a:r>
            <a:r>
              <a:rPr lang="en-US" dirty="0" smtClean="0"/>
              <a:t>5. Check your middle mirror again</a:t>
            </a:r>
          </a:p>
          <a:p>
            <a:pPr marL="0" indent="0">
              <a:buNone/>
            </a:pPr>
            <a:r>
              <a:rPr lang="en-US" b="1" dirty="0"/>
              <a:t>	</a:t>
            </a:r>
            <a:r>
              <a:rPr lang="en-US" dirty="0" smtClean="0"/>
              <a:t>6. Change lanes/ Turn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466434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Turning Tips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/>
          <a:lstStyle/>
          <a:p>
            <a:r>
              <a:rPr lang="en-US" dirty="0" smtClean="0"/>
              <a:t>Use both hands</a:t>
            </a:r>
          </a:p>
          <a:p>
            <a:r>
              <a:rPr lang="en-US" dirty="0" smtClean="0"/>
              <a:t>Do not grab the inside of the steering wheel</a:t>
            </a:r>
          </a:p>
          <a:p>
            <a:r>
              <a:rPr lang="en-US" dirty="0" smtClean="0"/>
              <a:t>Do not swerve outwards to the opposite side before making a turn</a:t>
            </a:r>
            <a:endParaRPr lang="en-US" dirty="0"/>
          </a:p>
        </p:txBody>
      </p:sp>
      <p:pic>
        <p:nvPicPr>
          <p:cNvPr id="4" name="Picture 3" descr="IMG_356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3868673"/>
            <a:ext cx="3824111" cy="2556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960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Crank Turns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Really bendy roads with very sharp turns</a:t>
            </a:r>
          </a:p>
          <a:p>
            <a:r>
              <a:rPr lang="en-US" b="1" dirty="0" smtClean="0"/>
              <a:t>You need to:</a:t>
            </a:r>
          </a:p>
          <a:p>
            <a:pPr marL="971550" lvl="1" indent="-514350">
              <a:buAutoNum type="arabicPeriod"/>
            </a:pPr>
            <a:r>
              <a:rPr lang="en-US" dirty="0" smtClean="0"/>
              <a:t>Go VERY SLOWLY (no one is timing you)</a:t>
            </a:r>
          </a:p>
          <a:p>
            <a:pPr marL="971550" lvl="1" indent="-514350">
              <a:buAutoNum type="arabicPeriod"/>
            </a:pPr>
            <a:r>
              <a:rPr lang="en-US" dirty="0" smtClean="0"/>
              <a:t>If you run up over the curb:</a:t>
            </a:r>
          </a:p>
          <a:p>
            <a:pPr marL="1371600" lvl="2" indent="-514350">
              <a:buAutoNum type="arabicPeriod"/>
            </a:pPr>
            <a:r>
              <a:rPr lang="en-US" dirty="0" smtClean="0"/>
              <a:t>STOP</a:t>
            </a:r>
          </a:p>
          <a:p>
            <a:pPr marL="1371600" lvl="2" indent="-514350">
              <a:buAutoNum type="arabicPeriod"/>
            </a:pPr>
            <a:r>
              <a:rPr lang="en-US" dirty="0" smtClean="0"/>
              <a:t>Do mirror and shoulder checks</a:t>
            </a:r>
          </a:p>
          <a:p>
            <a:pPr marL="1371600" lvl="2" indent="-514350">
              <a:buAutoNum type="arabicPeriod"/>
            </a:pPr>
            <a:r>
              <a:rPr lang="en-US" dirty="0" smtClean="0"/>
              <a:t>Reverse the vehicle</a:t>
            </a:r>
          </a:p>
          <a:p>
            <a:pPr marL="1371600" lvl="2" indent="-514350">
              <a:buAutoNum type="arabicPeriod"/>
            </a:pPr>
            <a:r>
              <a:rPr lang="en-US" dirty="0" smtClean="0"/>
              <a:t>DO NOT CONTINUE DRIVING STRAIGHT OVER THE CURB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426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At a Stoplight or Stop Sign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You need to:</a:t>
            </a:r>
            <a:endParaRPr lang="en-US" dirty="0" smtClean="0"/>
          </a:p>
          <a:p>
            <a:pPr marL="971550" lvl="1" indent="-514350">
              <a:buAutoNum type="arabicPeriod"/>
            </a:pPr>
            <a:r>
              <a:rPr lang="en-US" dirty="0" smtClean="0"/>
              <a:t>Approach slowly</a:t>
            </a:r>
          </a:p>
          <a:p>
            <a:pPr marL="971550" lvl="1" indent="-514350">
              <a:buAutoNum type="arabicPeriod"/>
            </a:pPr>
            <a:r>
              <a:rPr lang="en-US" dirty="0" smtClean="0"/>
              <a:t>Come to a complete stop</a:t>
            </a:r>
          </a:p>
          <a:p>
            <a:pPr marL="971550" lvl="1" indent="-514350">
              <a:buAutoNum type="arabicPeriod"/>
            </a:pPr>
            <a:r>
              <a:rPr lang="en-US" dirty="0" smtClean="0"/>
              <a:t>Alternately check right and left </a:t>
            </a:r>
          </a:p>
          <a:p>
            <a:pPr marL="971550" lvl="1" indent="-514350">
              <a:buAutoNum type="arabicPeriod"/>
            </a:pPr>
            <a:r>
              <a:rPr lang="en-US" dirty="0" smtClean="0"/>
              <a:t>Continue to check right and left as you move slowly into the intersection</a:t>
            </a:r>
          </a:p>
          <a:p>
            <a:pPr marL="971550" lvl="1" indent="-514350">
              <a:buAutoNum type="arabicPeriod"/>
            </a:pPr>
            <a:r>
              <a:rPr lang="en-US" dirty="0" smtClean="0"/>
              <a:t>If there are walls or other obstacles obstructing your view to the left and/or right, lean over your steering wheel as obviously as possible as you check left and right.</a:t>
            </a:r>
            <a:endParaRPr lang="en-US" dirty="0"/>
          </a:p>
        </p:txBody>
      </p:sp>
      <p:pic>
        <p:nvPicPr>
          <p:cNvPr id="4" name="Picture 3" descr="sign one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699" y="1600200"/>
            <a:ext cx="1671888" cy="1861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6600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Finish!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When you reach the end of the course, the instructor will ask you to pull back up to the curb by a numbered sign.</a:t>
            </a:r>
          </a:p>
          <a:p>
            <a:r>
              <a:rPr lang="en-US" b="1" dirty="0" smtClean="0"/>
              <a:t>You need to:</a:t>
            </a:r>
          </a:p>
          <a:p>
            <a:pPr marL="971550" lvl="1" indent="-514350">
              <a:buAutoNum type="arabicPeriod"/>
            </a:pPr>
            <a:r>
              <a:rPr lang="en-US" dirty="0" smtClean="0"/>
              <a:t>Bring the car as close to the curb as possible. It should be within 30 cm or fewer.</a:t>
            </a:r>
          </a:p>
          <a:p>
            <a:pPr marL="971550" lvl="1" indent="-514350">
              <a:buAutoNum type="arabicPeriod"/>
            </a:pPr>
            <a:r>
              <a:rPr lang="en-US" dirty="0" smtClean="0"/>
              <a:t>Bring the car in line with the numbered sign.</a:t>
            </a:r>
          </a:p>
          <a:p>
            <a:pPr marL="971550" lvl="1" indent="-514350">
              <a:buAutoNum type="arabicPeriod"/>
            </a:pPr>
            <a:r>
              <a:rPr lang="en-US" dirty="0" smtClean="0"/>
              <a:t>If you are too far away from either the curb or the sign, you will lose points.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2076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 dirty="0" smtClean="0"/>
              <a:t>If you fail…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335351"/>
            <a:ext cx="8348133" cy="4525963"/>
          </a:xfrm>
        </p:spPr>
        <p:txBody>
          <a:bodyPr>
            <a:normAutofit/>
          </a:bodyPr>
          <a:lstStyle/>
          <a:p>
            <a:r>
              <a:rPr lang="en-US" sz="3000" dirty="0" smtClean="0"/>
              <a:t>Don’t worry about it!</a:t>
            </a:r>
          </a:p>
          <a:p>
            <a:r>
              <a:rPr lang="en-US" sz="3000" dirty="0" smtClean="0"/>
              <a:t>Many people fail on their </a:t>
            </a:r>
            <a:r>
              <a:rPr lang="en-US" sz="3000" dirty="0" smtClean="0"/>
              <a:t>first or second </a:t>
            </a:r>
            <a:r>
              <a:rPr lang="en-US" sz="3000" dirty="0" smtClean="0"/>
              <a:t>attempt</a:t>
            </a:r>
          </a:p>
          <a:p>
            <a:r>
              <a:rPr lang="en-US" sz="3000" dirty="0" smtClean="0"/>
              <a:t>You may have to wait two weeks before you are allowed to re-take the exam</a:t>
            </a:r>
            <a:endParaRPr lang="en-US" sz="3000" dirty="0"/>
          </a:p>
        </p:txBody>
      </p:sp>
      <p:pic>
        <p:nvPicPr>
          <p:cNvPr id="5" name="Picture 4" descr="IMG_357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222" y="3725333"/>
            <a:ext cx="4402665" cy="2751666"/>
          </a:xfrm>
          <a:prstGeom prst="rect">
            <a:avLst/>
          </a:prstGeom>
        </p:spPr>
      </p:pic>
      <p:sp>
        <p:nvSpPr>
          <p:cNvPr id="6" name="Oval Callout 5"/>
          <p:cNvSpPr/>
          <p:nvPr/>
        </p:nvSpPr>
        <p:spPr>
          <a:xfrm>
            <a:off x="1284110" y="3598333"/>
            <a:ext cx="2878667" cy="1354667"/>
          </a:xfrm>
          <a:prstGeom prst="wedgeEllipseCallout">
            <a:avLst>
              <a:gd name="adj1" fmla="val 54658"/>
              <a:gd name="adj2" fmla="val 31465"/>
            </a:avLst>
          </a:prstGeom>
          <a:solidFill>
            <a:srgbClr val="FFFFFF"/>
          </a:solidFill>
          <a:ln w="19050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396999" y="4026224"/>
            <a:ext cx="26528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omic Sans MS"/>
                <a:cs typeface="Comic Sans MS"/>
              </a:rPr>
              <a:t>Cheer up, friend</a:t>
            </a:r>
            <a:endParaRPr lang="en-US" sz="2000" dirty="0">
              <a:latin typeface="Comic Sans MS"/>
              <a:cs typeface="Comic Sans MS"/>
            </a:endParaRPr>
          </a:p>
        </p:txBody>
      </p:sp>
      <p:sp>
        <p:nvSpPr>
          <p:cNvPr id="8" name="Heart 7"/>
          <p:cNvSpPr/>
          <p:nvPr/>
        </p:nvSpPr>
        <p:spPr>
          <a:xfrm>
            <a:off x="3563055" y="4120447"/>
            <a:ext cx="296333" cy="239886"/>
          </a:xfrm>
          <a:prstGeom prst="heart">
            <a:avLst/>
          </a:prstGeom>
          <a:solidFill>
            <a:srgbClr val="FF6FCF"/>
          </a:solidFill>
          <a:ln>
            <a:solidFill>
              <a:srgbClr val="FF6F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2949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381" y="274638"/>
            <a:ext cx="8229600" cy="1143000"/>
          </a:xfrm>
        </p:spPr>
        <p:txBody>
          <a:bodyPr/>
          <a:lstStyle/>
          <a:p>
            <a:r>
              <a:rPr lang="en-US" b="1" dirty="0" smtClean="0"/>
              <a:t>When</a:t>
            </a:r>
            <a:r>
              <a:rPr lang="en-US" b="1" dirty="0" smtClean="0"/>
              <a:t> </a:t>
            </a:r>
            <a:r>
              <a:rPr lang="en-US" b="1" dirty="0" smtClean="0"/>
              <a:t>you pass…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9381" y="1584036"/>
            <a:ext cx="8686800" cy="4525963"/>
          </a:xfrm>
        </p:spPr>
        <p:txBody>
          <a:bodyPr>
            <a:normAutofit lnSpcReduction="10000"/>
          </a:bodyPr>
          <a:lstStyle/>
          <a:p>
            <a:r>
              <a:rPr lang="en-US" sz="3000" dirty="0" smtClean="0"/>
              <a:t>Congratulations!</a:t>
            </a:r>
          </a:p>
          <a:p>
            <a:r>
              <a:rPr lang="en-US" sz="3000" dirty="0" smtClean="0"/>
              <a:t>You </a:t>
            </a:r>
            <a:r>
              <a:rPr lang="en-US" sz="3000" dirty="0" smtClean="0"/>
              <a:t>will need to go back into the driving center to complete your </a:t>
            </a:r>
            <a:r>
              <a:rPr lang="en-US" sz="3000" dirty="0" smtClean="0"/>
              <a:t>paperwork </a:t>
            </a:r>
            <a:r>
              <a:rPr lang="en-US" sz="3000" dirty="0" smtClean="0"/>
              <a:t>and pay for your license</a:t>
            </a:r>
          </a:p>
          <a:p>
            <a:r>
              <a:rPr lang="en-US" sz="3000" dirty="0" smtClean="0"/>
              <a:t>You will need to take an eye exam and have your photo taken</a:t>
            </a:r>
          </a:p>
          <a:p>
            <a:r>
              <a:rPr lang="en-US" sz="3000" dirty="0" smtClean="0"/>
              <a:t>You may have to watch an instructional video before you are allowed to leave</a:t>
            </a:r>
          </a:p>
          <a:p>
            <a:r>
              <a:rPr lang="en-US" sz="3000" dirty="0" smtClean="0"/>
              <a:t>You may be asked to pay an additional 1,000 yen contribution to the Okinawa “Safe Driving Fund”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234866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527"/>
            <a:ext cx="8229600" cy="1143000"/>
          </a:xfrm>
        </p:spPr>
        <p:txBody>
          <a:bodyPr/>
          <a:lstStyle/>
          <a:p>
            <a:r>
              <a:rPr lang="en-US" b="1" dirty="0" smtClean="0"/>
              <a:t>Eye Test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422" y="1600200"/>
            <a:ext cx="5624689" cy="4525963"/>
          </a:xfrm>
        </p:spPr>
        <p:txBody>
          <a:bodyPr/>
          <a:lstStyle/>
          <a:p>
            <a:r>
              <a:rPr lang="en-US" dirty="0" smtClean="0"/>
              <a:t>Up </a:t>
            </a:r>
            <a:r>
              <a:rPr lang="ja-JP" altLang="en-US" dirty="0" smtClean="0"/>
              <a:t>（上　うえ　</a:t>
            </a:r>
            <a:r>
              <a:rPr lang="en-US" altLang="ja-JP" dirty="0" err="1" smtClean="0"/>
              <a:t>ue</a:t>
            </a:r>
            <a:r>
              <a:rPr lang="en-US" altLang="ja-JP" dirty="0" smtClean="0"/>
              <a:t> </a:t>
            </a:r>
            <a:r>
              <a:rPr lang="ja-JP" altLang="en-US" dirty="0" smtClean="0"/>
              <a:t>）</a:t>
            </a:r>
            <a:endParaRPr lang="en-US" dirty="0" smtClean="0"/>
          </a:p>
          <a:p>
            <a:r>
              <a:rPr lang="en-US" dirty="0" smtClean="0"/>
              <a:t>Down</a:t>
            </a:r>
            <a:r>
              <a:rPr lang="ja-JP" altLang="en-US" dirty="0" smtClean="0"/>
              <a:t>　（下　した　</a:t>
            </a:r>
            <a:r>
              <a:rPr lang="en-US" altLang="ja-JP" dirty="0" err="1" smtClean="0"/>
              <a:t>shita</a:t>
            </a:r>
            <a:r>
              <a:rPr lang="en-US" altLang="ja-JP" dirty="0" smtClean="0"/>
              <a:t> </a:t>
            </a:r>
            <a:r>
              <a:rPr lang="ja-JP" altLang="en-US" dirty="0" smtClean="0"/>
              <a:t>）</a:t>
            </a:r>
            <a:endParaRPr lang="en-US" dirty="0" smtClean="0"/>
          </a:p>
          <a:p>
            <a:r>
              <a:rPr lang="en-US" dirty="0" smtClean="0"/>
              <a:t>Left</a:t>
            </a:r>
            <a:r>
              <a:rPr lang="ja-JP" altLang="en-US" dirty="0" smtClean="0"/>
              <a:t>　（左　ひだり　</a:t>
            </a:r>
            <a:r>
              <a:rPr lang="en-US" altLang="ja-JP" dirty="0" err="1" smtClean="0"/>
              <a:t>hidari</a:t>
            </a:r>
            <a:r>
              <a:rPr lang="en-US" altLang="ja-JP" dirty="0" smtClean="0"/>
              <a:t> </a:t>
            </a:r>
            <a:r>
              <a:rPr lang="ja-JP" altLang="en-US" dirty="0" smtClean="0"/>
              <a:t>）</a:t>
            </a:r>
            <a:endParaRPr lang="en-US" dirty="0" smtClean="0"/>
          </a:p>
          <a:p>
            <a:r>
              <a:rPr lang="en-US" dirty="0" smtClean="0"/>
              <a:t>Right</a:t>
            </a:r>
            <a:r>
              <a:rPr lang="ja-JP" altLang="en-US" dirty="0" smtClean="0"/>
              <a:t>　（右　みぎ　</a:t>
            </a:r>
            <a:r>
              <a:rPr lang="en-US" altLang="ja-JP" dirty="0" err="1" smtClean="0"/>
              <a:t>migi</a:t>
            </a:r>
            <a:r>
              <a:rPr lang="en-US" altLang="ja-JP" dirty="0" smtClean="0"/>
              <a:t> </a:t>
            </a:r>
            <a:r>
              <a:rPr lang="ja-JP" altLang="en-US" dirty="0" smtClean="0"/>
              <a:t>）</a:t>
            </a:r>
            <a:endParaRPr lang="en-US" dirty="0" smtClean="0"/>
          </a:p>
          <a:p>
            <a:r>
              <a:rPr lang="en-US" dirty="0" smtClean="0"/>
              <a:t>Yellow </a:t>
            </a:r>
            <a:r>
              <a:rPr lang="ja-JP" altLang="en-US" dirty="0" smtClean="0"/>
              <a:t>（黄色　きいろ</a:t>
            </a:r>
            <a:r>
              <a:rPr lang="en-US" altLang="ja-JP" dirty="0" smtClean="0"/>
              <a:t>	</a:t>
            </a:r>
            <a:r>
              <a:rPr lang="en-US" altLang="ja-JP" dirty="0" err="1" smtClean="0"/>
              <a:t>kiiro</a:t>
            </a:r>
            <a:r>
              <a:rPr lang="en-US" altLang="ja-JP" dirty="0" smtClean="0"/>
              <a:t> </a:t>
            </a:r>
            <a:r>
              <a:rPr lang="ja-JP" altLang="en-US" dirty="0" smtClean="0"/>
              <a:t>）</a:t>
            </a:r>
            <a:endParaRPr lang="en-US" dirty="0" smtClean="0"/>
          </a:p>
          <a:p>
            <a:r>
              <a:rPr lang="en-US" dirty="0" smtClean="0"/>
              <a:t>Blue</a:t>
            </a:r>
            <a:r>
              <a:rPr lang="ja-JP" altLang="en-US" dirty="0" smtClean="0"/>
              <a:t>　（青</a:t>
            </a:r>
            <a:r>
              <a:rPr lang="en-US" altLang="ja-JP" dirty="0" smtClean="0"/>
              <a:t>	</a:t>
            </a:r>
            <a:r>
              <a:rPr lang="ja-JP" altLang="en-US" dirty="0" smtClean="0"/>
              <a:t>あお　</a:t>
            </a:r>
            <a:r>
              <a:rPr lang="en-US" altLang="ja-JP" dirty="0" err="1" smtClean="0"/>
              <a:t>ao</a:t>
            </a:r>
            <a:r>
              <a:rPr lang="en-US" altLang="ja-JP" dirty="0" smtClean="0"/>
              <a:t> </a:t>
            </a:r>
            <a:r>
              <a:rPr lang="ja-JP" altLang="en-US" dirty="0" smtClean="0"/>
              <a:t>）</a:t>
            </a:r>
            <a:endParaRPr lang="en-US" dirty="0" smtClean="0"/>
          </a:p>
          <a:p>
            <a:r>
              <a:rPr lang="en-US" dirty="0" smtClean="0"/>
              <a:t>Red</a:t>
            </a:r>
            <a:r>
              <a:rPr lang="ja-JP" altLang="en-US" dirty="0" smtClean="0"/>
              <a:t>　（赤　あか　</a:t>
            </a:r>
            <a:r>
              <a:rPr lang="en-US" altLang="ja-JP" dirty="0" smtClean="0"/>
              <a:t>aka </a:t>
            </a:r>
            <a:r>
              <a:rPr lang="ja-JP" altLang="en-US" dirty="0" smtClean="0"/>
              <a:t>）</a:t>
            </a:r>
            <a:endParaRPr lang="en-US" dirty="0"/>
          </a:p>
        </p:txBody>
      </p:sp>
      <p:pic>
        <p:nvPicPr>
          <p:cNvPr id="4" name="Picture 3" descr="F0L-03-S2958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51"/>
          <a:stretch/>
        </p:blipFill>
        <p:spPr>
          <a:xfrm>
            <a:off x="6931208" y="1600200"/>
            <a:ext cx="1011090" cy="1979394"/>
          </a:xfrm>
          <a:prstGeom prst="rect">
            <a:avLst/>
          </a:prstGeom>
        </p:spPr>
      </p:pic>
      <p:pic>
        <p:nvPicPr>
          <p:cNvPr id="5" name="Picture 4" descr="F0L-03-S2958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56"/>
          <a:stretch/>
        </p:blipFill>
        <p:spPr>
          <a:xfrm>
            <a:off x="6790096" y="3726391"/>
            <a:ext cx="1011090" cy="2032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6342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hoto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61" t="22656" r="13477" b="19906"/>
          <a:stretch/>
        </p:blipFill>
        <p:spPr>
          <a:xfrm>
            <a:off x="4900082" y="1895619"/>
            <a:ext cx="3786718" cy="27807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6402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Congratulations!</a:t>
            </a:r>
            <a:endParaRPr lang="en-US" sz="4000" b="1" dirty="0"/>
          </a:p>
        </p:txBody>
      </p:sp>
      <p:pic>
        <p:nvPicPr>
          <p:cNvPr id="8" name="Picture 7" descr="971804_10201587141507678_354557848_n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0" t="6187" r="2129" b="3571"/>
          <a:stretch/>
        </p:blipFill>
        <p:spPr>
          <a:xfrm>
            <a:off x="2424043" y="3592321"/>
            <a:ext cx="3968291" cy="2803245"/>
          </a:xfrm>
          <a:prstGeom prst="rect">
            <a:avLst/>
          </a:prstGeom>
        </p:spPr>
      </p:pic>
      <p:pic>
        <p:nvPicPr>
          <p:cNvPr id="4" name="Picture 3" descr="1378696_10202043261581826_70568532_n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7" b="25968"/>
          <a:stretch/>
        </p:blipFill>
        <p:spPr>
          <a:xfrm>
            <a:off x="718947" y="1585175"/>
            <a:ext cx="3514386" cy="2481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58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ast pic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745" y="980720"/>
            <a:ext cx="6901210" cy="472016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22111" y="733778"/>
            <a:ext cx="8057445" cy="5489222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1470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356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444" y="860776"/>
            <a:ext cx="6660444" cy="4995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433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6112" y="2644423"/>
            <a:ext cx="5432778" cy="91157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dirty="0" smtClean="0">
                <a:solidFill>
                  <a:schemeClr val="bg1"/>
                </a:solidFill>
              </a:rPr>
              <a:t>anaching2@gmail.com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3514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5135</TotalTime>
  <Words>1046</Words>
  <Application>Microsoft Macintosh PowerPoint</Application>
  <PresentationFormat>On-screen Show (4:3)</PresentationFormat>
  <Paragraphs>169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Converting to a Japanese Driver’s License</vt:lpstr>
      <vt:lpstr>Tips Before Starting</vt:lpstr>
      <vt:lpstr>The Paper Application Process</vt:lpstr>
      <vt:lpstr>Necessary Documents</vt:lpstr>
      <vt:lpstr>Step 1: Getting your license translated</vt:lpstr>
      <vt:lpstr>PowerPoint Presentation</vt:lpstr>
      <vt:lpstr>Step 1: Getting your license translated</vt:lpstr>
      <vt:lpstr>Step 2: Getting a Certificate of Residence</vt:lpstr>
      <vt:lpstr>Step 3: Taking your complete paperwork to the Driver’s License Center</vt:lpstr>
      <vt:lpstr>Getting to the Driver’s License Center</vt:lpstr>
      <vt:lpstr>At the Driver’s License Center</vt:lpstr>
      <vt:lpstr>The Written Test</vt:lpstr>
      <vt:lpstr>The Practical Test</vt:lpstr>
      <vt:lpstr>Driving School</vt:lpstr>
      <vt:lpstr>A Walkthrough</vt:lpstr>
      <vt:lpstr>Practical Japanese</vt:lpstr>
      <vt:lpstr>Practical Japanese</vt:lpstr>
      <vt:lpstr>Before the Practical</vt:lpstr>
      <vt:lpstr>Before Entering the Vehicle</vt:lpstr>
      <vt:lpstr>Getting Set</vt:lpstr>
      <vt:lpstr>Heading Out</vt:lpstr>
      <vt:lpstr>Straightaways</vt:lpstr>
      <vt:lpstr>Large Turns</vt:lpstr>
      <vt:lpstr>Changing Lanes/  Turning at Intersections</vt:lpstr>
      <vt:lpstr>Turning Tips</vt:lpstr>
      <vt:lpstr>Crank Turns</vt:lpstr>
      <vt:lpstr>At a Stoplight or Stop Sign</vt:lpstr>
      <vt:lpstr>Finish!</vt:lpstr>
      <vt:lpstr>If you fail…</vt:lpstr>
      <vt:lpstr>When you pass…</vt:lpstr>
      <vt:lpstr>Eye Test</vt:lpstr>
      <vt:lpstr>Congratulations!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Ana Ching</dc:creator>
  <cp:lastModifiedBy>Ana Ching</cp:lastModifiedBy>
  <cp:revision>57</cp:revision>
  <dcterms:created xsi:type="dcterms:W3CDTF">2013-11-14T02:37:59Z</dcterms:created>
  <dcterms:modified xsi:type="dcterms:W3CDTF">2013-11-20T05:28:48Z</dcterms:modified>
</cp:coreProperties>
</file>