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unlocked-1" ContentType="image/jpe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8" r:id="rId1"/>
  </p:sldMasterIdLst>
  <p:notesMasterIdLst>
    <p:notesMasterId r:id="rId43"/>
  </p:notesMasterIdLst>
  <p:sldIdLst>
    <p:sldId id="296" r:id="rId2"/>
    <p:sldId id="288" r:id="rId3"/>
    <p:sldId id="293" r:id="rId4"/>
    <p:sldId id="314" r:id="rId5"/>
    <p:sldId id="294" r:id="rId6"/>
    <p:sldId id="290" r:id="rId7"/>
    <p:sldId id="291" r:id="rId8"/>
    <p:sldId id="292" r:id="rId9"/>
    <p:sldId id="297" r:id="rId10"/>
    <p:sldId id="309" r:id="rId11"/>
    <p:sldId id="299" r:id="rId12"/>
    <p:sldId id="304" r:id="rId13"/>
    <p:sldId id="310" r:id="rId14"/>
    <p:sldId id="301" r:id="rId15"/>
    <p:sldId id="311" r:id="rId16"/>
    <p:sldId id="307" r:id="rId17"/>
    <p:sldId id="305" r:id="rId18"/>
    <p:sldId id="313" r:id="rId19"/>
    <p:sldId id="308" r:id="rId20"/>
    <p:sldId id="279" r:id="rId21"/>
    <p:sldId id="302" r:id="rId22"/>
    <p:sldId id="272" r:id="rId23"/>
    <p:sldId id="273" r:id="rId24"/>
    <p:sldId id="274" r:id="rId25"/>
    <p:sldId id="275" r:id="rId26"/>
    <p:sldId id="276" r:id="rId27"/>
    <p:sldId id="280" r:id="rId28"/>
    <p:sldId id="298" r:id="rId29"/>
    <p:sldId id="315" r:id="rId30"/>
    <p:sldId id="262" r:id="rId31"/>
    <p:sldId id="263" r:id="rId32"/>
    <p:sldId id="264" r:id="rId33"/>
    <p:sldId id="265" r:id="rId34"/>
    <p:sldId id="266" r:id="rId35"/>
    <p:sldId id="267" r:id="rId36"/>
    <p:sldId id="268" r:id="rId37"/>
    <p:sldId id="269" r:id="rId38"/>
    <p:sldId id="303" r:id="rId39"/>
    <p:sldId id="278" r:id="rId40"/>
    <p:sldId id="289" r:id="rId41"/>
    <p:sldId id="282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77" autoAdjust="0"/>
    <p:restoredTop sz="67110" autoAdjust="0"/>
  </p:normalViewPr>
  <p:slideViewPr>
    <p:cSldViewPr snapToGrid="0" snapToObjects="1">
      <p:cViewPr varScale="1">
        <p:scale>
          <a:sx n="47" d="100"/>
          <a:sy n="47" d="100"/>
        </p:scale>
        <p:origin x="-20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B4D0D-B5AE-2549-A812-EEE84C1E389E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39882-38A7-304D-96D0-CC4308472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501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5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91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2010 JETAA Survey 65.7%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Disengagement, initial euphoria, Irritability and hostility, Readjustment and adaptation.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68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69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mtClean="0"/>
              <a:t>S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70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58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4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85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mtClean="0"/>
              <a:t>S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84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28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53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85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14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950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mtClean="0"/>
              <a:t>S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21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69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1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276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2097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9044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19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473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791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764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913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666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r>
              <a:rPr lang="en-US" baseline="0" dirty="0" smtClean="0"/>
              <a:t> for 3</a:t>
            </a:r>
            <a:r>
              <a:rPr lang="en-US" baseline="30000" dirty="0" smtClean="0"/>
              <a:t>rd</a:t>
            </a:r>
            <a:r>
              <a:rPr lang="en-US" baseline="0" dirty="0" smtClean="0"/>
              <a:t> year plus JETs,  for 1</a:t>
            </a:r>
            <a:r>
              <a:rPr lang="en-US" baseline="30000" dirty="0" smtClean="0"/>
              <a:t>st</a:t>
            </a:r>
            <a:r>
              <a:rPr lang="en-US" baseline="0" dirty="0" smtClean="0"/>
              <a:t> and 2</a:t>
            </a:r>
            <a:r>
              <a:rPr lang="en-US" baseline="30000" dirty="0" smtClean="0"/>
              <a:t>nd</a:t>
            </a:r>
            <a:r>
              <a:rPr lang="en-US" baseline="0" dirty="0" smtClean="0"/>
              <a:t> year JETs may be different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657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r>
              <a:rPr lang="en-US" baseline="0" dirty="0" smtClean="0"/>
              <a:t> for 3</a:t>
            </a:r>
            <a:r>
              <a:rPr lang="en-US" baseline="30000" dirty="0" smtClean="0"/>
              <a:t>rd</a:t>
            </a:r>
            <a:r>
              <a:rPr lang="en-US" baseline="0" dirty="0" smtClean="0"/>
              <a:t> year plus JETs,  for 1</a:t>
            </a:r>
            <a:r>
              <a:rPr lang="en-US" baseline="30000" dirty="0" smtClean="0"/>
              <a:t>st</a:t>
            </a:r>
            <a:r>
              <a:rPr lang="en-US" baseline="0" dirty="0" smtClean="0"/>
              <a:t> and 2</a:t>
            </a:r>
            <a:r>
              <a:rPr lang="en-US" baseline="30000" dirty="0" smtClean="0"/>
              <a:t>nd</a:t>
            </a:r>
            <a:r>
              <a:rPr lang="en-US" baseline="0" dirty="0" smtClean="0"/>
              <a:t> year JETs may be different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703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US banks that don’t have a stamp, letter with </a:t>
            </a:r>
            <a:r>
              <a:rPr lang="en-US" baseline="0" dirty="0" smtClean="0"/>
              <a:t> Bank Name, Branch Name, Address, Account number, and verification you’re named account holder</a:t>
            </a:r>
          </a:p>
          <a:p>
            <a:r>
              <a:rPr lang="en-US" baseline="0" dirty="0" smtClean="0"/>
              <a:t>Japanese bank = Katakana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721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202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2010 JETAA Survey 65.7%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Disengagement, initial euphoria, Irritability and hostility, Readjustment and adaptation.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39882-38A7-304D-96D0-CC4308472FC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2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7F9B762-4162-FE48-B0D4-E71283DD77D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7382AB9-1417-9A4F-BD3D-16D4BC012B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etresumes.blogspot.jp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unlocked-1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コンテンツ プレースホルダ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1906761"/>
            <a:ext cx="5994400" cy="4554187"/>
          </a:xfrm>
          <a:prstGeom prst="rect">
            <a:avLst/>
          </a:prstGeom>
        </p:spPr>
      </p:pic>
      <p:sp>
        <p:nvSpPr>
          <p:cNvPr id="4" name="タイトル 1"/>
          <p:cNvSpPr txBox="1">
            <a:spLocks/>
          </p:cNvSpPr>
          <p:nvPr/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After JET ...</a:t>
            </a:r>
            <a:endParaRPr kumimoji="1" lang="ja-JP" alt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94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3440" y="955041"/>
            <a:ext cx="7795675" cy="619175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700" dirty="0" smtClean="0"/>
              <a:t>“I made </a:t>
            </a:r>
            <a:r>
              <a:rPr lang="en-US" sz="2700" dirty="0"/>
              <a:t>plans and dates to catch up with all the people I wanted to before I left. It takes a long </a:t>
            </a:r>
            <a:r>
              <a:rPr lang="en-US" sz="2700" dirty="0" smtClean="0"/>
              <a:t>time</a:t>
            </a:r>
            <a:r>
              <a:rPr lang="en-US" sz="2700" dirty="0"/>
              <a:t>, so I’m glad I started early. I’m also glad I </a:t>
            </a:r>
            <a:r>
              <a:rPr lang="en-US" sz="2700" dirty="0" smtClean="0"/>
              <a:t>organized </a:t>
            </a:r>
            <a:r>
              <a:rPr lang="en-US" sz="2700" dirty="0"/>
              <a:t>what I wanted to do when I got </a:t>
            </a:r>
            <a:r>
              <a:rPr lang="en-US" sz="2700" dirty="0" smtClean="0"/>
              <a:t>back home. I began studying right after the summer. That kept me from getting lost in the transition of it all.”</a:t>
            </a:r>
          </a:p>
          <a:p>
            <a:pPr marL="0" indent="0">
              <a:buNone/>
            </a:pPr>
            <a:r>
              <a:rPr lang="en-US" sz="2700" dirty="0" smtClean="0">
                <a:solidFill>
                  <a:srgbClr val="FFFF00"/>
                </a:solidFill>
              </a:rPr>
              <a:t>“KEEP TRACK OF YOUR SCHOOLS’ ADDRESSES AND FAX NUMBERS!”</a:t>
            </a:r>
          </a:p>
          <a:p>
            <a:pPr marL="0" indent="0">
              <a:buNone/>
            </a:pPr>
            <a:r>
              <a:rPr lang="en-US" sz="2700" dirty="0" smtClean="0"/>
              <a:t>“I should also have done more regarding a job when I got home. I should have done more research on that”</a:t>
            </a:r>
          </a:p>
          <a:p>
            <a:pPr marL="0" indent="0">
              <a:buNone/>
            </a:pPr>
            <a:r>
              <a:rPr lang="en-US" sz="2700" dirty="0" smtClean="0">
                <a:solidFill>
                  <a:srgbClr val="FFFF00"/>
                </a:solidFill>
              </a:rPr>
              <a:t>“Get help writing your farewell speech. It may be the last thing people hear you say. Leave a good impression.”</a:t>
            </a:r>
          </a:p>
          <a:p>
            <a:pPr marL="0" indent="0">
              <a:buNone/>
            </a:pPr>
            <a:r>
              <a:rPr lang="en-US" sz="2700" dirty="0" smtClean="0"/>
              <a:t>“Take stock of your skills. Think of what you have learned. Make a list of what you DON’T want to do with your life”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1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425387"/>
            <a:ext cx="7328217" cy="5407626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79463" y="142240"/>
            <a:ext cx="7583487" cy="1097280"/>
          </a:xfrm>
        </p:spPr>
        <p:txBody>
          <a:bodyPr/>
          <a:lstStyle/>
          <a:p>
            <a:r>
              <a:rPr lang="en-US" smtClean="0"/>
              <a:t>Moving + New Occupation= 38%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4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821" y="2641599"/>
            <a:ext cx="3968417" cy="39862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Culture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5946257" cy="3300247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Be aware of it</a:t>
            </a:r>
          </a:p>
          <a:p>
            <a:pPr lvl="1"/>
            <a:r>
              <a:rPr lang="en-US" dirty="0" smtClean="0"/>
              <a:t>You’ve changed, so has your home</a:t>
            </a:r>
          </a:p>
          <a:p>
            <a:pPr lvl="1"/>
            <a:r>
              <a:rPr lang="en-US" dirty="0" smtClean="0"/>
              <a:t>Idealized version of home</a:t>
            </a:r>
          </a:p>
          <a:p>
            <a:pPr lvl="1"/>
            <a:r>
              <a:rPr lang="en-US" dirty="0" smtClean="0"/>
              <a:t>You can’t always pick up where you left off</a:t>
            </a:r>
          </a:p>
          <a:p>
            <a:pPr lvl="1"/>
            <a:r>
              <a:rPr lang="en-US" dirty="0" smtClean="0"/>
              <a:t>People want Japan in a nutshell</a:t>
            </a:r>
          </a:p>
          <a:p>
            <a:pPr lvl="1"/>
            <a:r>
              <a:rPr lang="en-US" dirty="0" smtClean="0"/>
              <a:t>Join JETAA + other groups</a:t>
            </a:r>
          </a:p>
          <a:p>
            <a:pPr lvl="1"/>
            <a:r>
              <a:rPr lang="en-US" dirty="0" smtClean="0"/>
              <a:t>A little downtime is OK.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0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Checklist Overview</a:t>
            </a:r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893" y="1828800"/>
            <a:ext cx="4220626" cy="4208463"/>
          </a:xfrm>
        </p:spPr>
      </p:pic>
    </p:spTree>
    <p:extLst>
      <p:ext uri="{BB962C8B-B14F-4D97-AF65-F5344CB8AC3E}">
        <p14:creationId xmlns:p14="http://schemas.microsoft.com/office/powerpoint/2010/main" val="268265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Leaver's Checklist      </a:t>
            </a:r>
            <a:r>
              <a:rPr kumimoji="1" lang="en-US" altLang="ja-JP" sz="2100" b="1">
                <a:solidFill>
                  <a:srgbClr val="FFFF00"/>
                </a:solidFill>
              </a:rPr>
              <a:t>START</a:t>
            </a:r>
            <a:r>
              <a:rPr kumimoji="1" lang="en-US" altLang="ja-JP" sz="2100">
                <a:solidFill>
                  <a:srgbClr val="FFFF00"/>
                </a:solidFill>
              </a:rPr>
              <a:t> </a:t>
            </a:r>
            <a:r>
              <a:rPr kumimoji="1" lang="en-US" altLang="ja-JP" sz="2100" b="1" smtClean="0">
                <a:solidFill>
                  <a:srgbClr val="FFFF00"/>
                </a:solidFill>
              </a:rPr>
              <a:t>NOW (8 mths)</a:t>
            </a:r>
            <a:endParaRPr kumimoji="1" lang="ja-JP" altLang="en-US" sz="2100" b="1">
              <a:solidFill>
                <a:srgbClr val="FFFF00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en-US" altLang="ja-JP" smtClean="0">
                <a:solidFill>
                  <a:srgbClr val="FFFF00"/>
                </a:solidFill>
              </a:rPr>
              <a:t>JOB</a:t>
            </a:r>
          </a:p>
          <a:p>
            <a:r>
              <a:rPr kumimoji="1" lang="en-US" altLang="ja-JP" b="1" smtClean="0"/>
              <a:t>Successor: Living Guide &amp; Working Guide </a:t>
            </a:r>
            <a:r>
              <a:rPr kumimoji="1" lang="en-US" altLang="ja-JP" sz="1800" b="1" smtClean="0">
                <a:solidFill>
                  <a:srgbClr val="FFFF00"/>
                </a:solidFill>
              </a:rPr>
              <a:t>UPDATE NOW</a:t>
            </a:r>
            <a:endParaRPr kumimoji="1" lang="en-US" altLang="ja-JP" sz="1800" b="1" smtClean="0"/>
          </a:p>
          <a:p>
            <a:r>
              <a:rPr kumimoji="1" lang="en-US" altLang="ja-JP" smtClean="0"/>
              <a:t>Spring Clean Desk &amp; Files</a:t>
            </a:r>
            <a:r>
              <a:rPr kumimoji="1" lang="ja-JP" altLang="en-US"/>
              <a:t> </a:t>
            </a:r>
            <a:r>
              <a:rPr kumimoji="1" lang="en-US" altLang="ja-JP" smtClean="0"/>
              <a:t>(Paper &amp; PC)</a:t>
            </a:r>
          </a:p>
          <a:p>
            <a:r>
              <a:rPr kumimoji="1" lang="en-US" altLang="ja-JP" smtClean="0"/>
              <a:t>Plan Goodbye Gifts/Cards</a:t>
            </a:r>
          </a:p>
          <a:p>
            <a:pPr marL="0" indent="0">
              <a:buNone/>
            </a:pPr>
            <a:r>
              <a:rPr kumimoji="1" lang="en-US" altLang="ja-JP" smtClean="0">
                <a:solidFill>
                  <a:srgbClr val="FFFF00"/>
                </a:solidFill>
              </a:rPr>
              <a:t>YOU</a:t>
            </a:r>
          </a:p>
          <a:p>
            <a:r>
              <a:rPr kumimoji="1" lang="en-US" altLang="ja-JP" b="1" smtClean="0"/>
              <a:t>Saving money</a:t>
            </a:r>
          </a:p>
          <a:p>
            <a:r>
              <a:rPr kumimoji="1" lang="en-US" altLang="ja-JP" smtClean="0"/>
              <a:t>Japan Bucket List</a:t>
            </a:r>
          </a:p>
          <a:p>
            <a:r>
              <a:rPr kumimoji="1" lang="en-US" altLang="ja-JP" smtClean="0"/>
              <a:t>Home/Next Destination Networking (Job-hunt)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29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876857" cy="1044388"/>
          </a:xfrm>
        </p:spPr>
        <p:txBody>
          <a:bodyPr/>
          <a:lstStyle/>
          <a:p>
            <a:r>
              <a:rPr kumimoji="1" lang="en-US" altLang="ja-JP" smtClean="0"/>
              <a:t>Leaver's Checklist    </a:t>
            </a:r>
            <a:r>
              <a:rPr kumimoji="1" lang="en-US" altLang="ja-JP" sz="2100" b="1" smtClean="0">
                <a:solidFill>
                  <a:srgbClr val="FFFF00"/>
                </a:solidFill>
              </a:rPr>
              <a:t>START</a:t>
            </a:r>
            <a:r>
              <a:rPr kumimoji="1" lang="en-US" altLang="ja-JP" sz="2100" smtClean="0">
                <a:solidFill>
                  <a:srgbClr val="FFFF00"/>
                </a:solidFill>
              </a:rPr>
              <a:t> </a:t>
            </a:r>
            <a:r>
              <a:rPr kumimoji="1" lang="en-US" altLang="ja-JP" sz="2100" b="1" smtClean="0">
                <a:solidFill>
                  <a:srgbClr val="FFFF00"/>
                </a:solidFill>
              </a:rPr>
              <a:t>FEBRUARY (6 mths)</a:t>
            </a:r>
            <a:endParaRPr kumimoji="1" lang="ja-JP" altLang="en-US" sz="2100" b="1">
              <a:solidFill>
                <a:srgbClr val="FFFF00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en-US" altLang="ja-JP" smtClean="0">
                <a:solidFill>
                  <a:srgbClr val="FFFF00"/>
                </a:solidFill>
              </a:rPr>
              <a:t>JOB</a:t>
            </a:r>
          </a:p>
          <a:p>
            <a:r>
              <a:rPr kumimoji="1" lang="en-US" altLang="ja-JP" smtClean="0"/>
              <a:t>Get reference letters &amp; Write farewell speeches/letters</a:t>
            </a:r>
          </a:p>
          <a:p>
            <a:r>
              <a:rPr kumimoji="1" lang="en-US" altLang="ja-JP" smtClean="0"/>
              <a:t>Return Ticket (Special Requests: tell your PA ... A.S.A.P)</a:t>
            </a:r>
          </a:p>
          <a:p>
            <a:r>
              <a:rPr kumimoji="1" lang="en-US" altLang="ja-JP" smtClean="0"/>
              <a:t>Successor</a:t>
            </a:r>
            <a:r>
              <a:rPr kumimoji="1" lang="en-US" altLang="ja-JP"/>
              <a:t>: New staff "Who's-Who"  &amp; "Selling" </a:t>
            </a:r>
            <a:r>
              <a:rPr kumimoji="1" lang="en-US" altLang="ja-JP" smtClean="0"/>
              <a:t>Inventory</a:t>
            </a:r>
          </a:p>
          <a:p>
            <a:pPr marL="0" indent="0">
              <a:buNone/>
            </a:pPr>
            <a:r>
              <a:rPr kumimoji="1" lang="en-US" altLang="ja-JP" smtClean="0">
                <a:solidFill>
                  <a:srgbClr val="FFFF00"/>
                </a:solidFill>
              </a:rPr>
              <a:t>YOU</a:t>
            </a:r>
          </a:p>
          <a:p>
            <a:r>
              <a:rPr kumimoji="1" lang="en-US" altLang="ja-JP" smtClean="0"/>
              <a:t>Apartment Clearout (Sell / Recycle /Surface Mail)</a:t>
            </a:r>
          </a:p>
          <a:p>
            <a:r>
              <a:rPr kumimoji="1" lang="en-US" altLang="ja-JP" smtClean="0"/>
              <a:t>Start serious Job-Hunt</a:t>
            </a:r>
          </a:p>
          <a:p>
            <a:r>
              <a:rPr kumimoji="1" lang="en-US" altLang="ja-JP"/>
              <a:t>MARCH Start "Goodbyes" (former colleagues etc)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Leaver's Checklist    </a:t>
            </a:r>
            <a:r>
              <a:rPr kumimoji="1" lang="en-US" altLang="ja-JP" sz="2100" b="1" smtClean="0">
                <a:solidFill>
                  <a:srgbClr val="FFFF00"/>
                </a:solidFill>
              </a:rPr>
              <a:t>START</a:t>
            </a:r>
            <a:r>
              <a:rPr kumimoji="1" lang="en-US" altLang="ja-JP" sz="2100" smtClean="0">
                <a:solidFill>
                  <a:srgbClr val="FFFF00"/>
                </a:solidFill>
              </a:rPr>
              <a:t> </a:t>
            </a:r>
            <a:r>
              <a:rPr kumimoji="1" lang="en-US" altLang="ja-JP" sz="2100" b="1" smtClean="0">
                <a:solidFill>
                  <a:srgbClr val="FFFF00"/>
                </a:solidFill>
              </a:rPr>
              <a:t>JUNE (2 mths)</a:t>
            </a:r>
            <a:endParaRPr kumimoji="1" lang="ja-JP" altLang="en-US" sz="2100" b="1">
              <a:solidFill>
                <a:srgbClr val="FFFF00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en-US" altLang="ja-JP" smtClean="0">
                <a:solidFill>
                  <a:srgbClr val="FFFF00"/>
                </a:solidFill>
              </a:rPr>
              <a:t>PAPERWORK</a:t>
            </a:r>
            <a:endParaRPr kumimoji="1" lang="en-US" altLang="ja-JP" smtClean="0"/>
          </a:p>
          <a:p>
            <a:r>
              <a:rPr kumimoji="1" lang="en-US" altLang="ja-JP"/>
              <a:t> Flights </a:t>
            </a:r>
            <a:r>
              <a:rPr kumimoji="1" lang="en-US" altLang="ja-JP" smtClean="0"/>
              <a:t>+ Check </a:t>
            </a:r>
            <a:r>
              <a:rPr kumimoji="1" lang="en-US" altLang="ja-JP"/>
              <a:t>Passport &amp; Visa expiration</a:t>
            </a:r>
          </a:p>
          <a:p>
            <a:r>
              <a:rPr kumimoji="1" lang="en-US" altLang="ja-JP" smtClean="0"/>
              <a:t>Pension Refund </a:t>
            </a:r>
          </a:p>
          <a:p>
            <a:r>
              <a:rPr kumimoji="1" lang="en-US" altLang="ja-JP" smtClean="0"/>
              <a:t>Criminal </a:t>
            </a:r>
            <a:r>
              <a:rPr kumimoji="1" lang="en-US" altLang="ja-JP"/>
              <a:t>Background </a:t>
            </a:r>
            <a:r>
              <a:rPr kumimoji="1" lang="en-US" altLang="ja-JP" smtClean="0"/>
              <a:t>Check (for future)</a:t>
            </a:r>
            <a:endParaRPr kumimoji="1" lang="en-US" altLang="ja-JP"/>
          </a:p>
          <a:p>
            <a:pPr marL="0" indent="0">
              <a:buNone/>
            </a:pPr>
            <a:r>
              <a:rPr kumimoji="1" lang="en-US" altLang="ja-JP" smtClean="0">
                <a:solidFill>
                  <a:srgbClr val="FFFF00"/>
                </a:solidFill>
              </a:rPr>
              <a:t>BANK  </a:t>
            </a:r>
            <a:r>
              <a:rPr kumimoji="1" lang="en-US" altLang="ja-JP" smtClean="0"/>
              <a:t>30,000-40,000 on deposit (? closing &amp; transfers)</a:t>
            </a:r>
            <a:endParaRPr kumimoji="1" lang="en-US" altLang="ja-JP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kumimoji="1" lang="en-US" altLang="ja-JP" smtClean="0">
                <a:solidFill>
                  <a:srgbClr val="FFFF00"/>
                </a:solidFill>
              </a:rPr>
              <a:t>APARTMENT </a:t>
            </a:r>
            <a:r>
              <a:rPr kumimoji="1" lang="en-US" altLang="ja-JP" smtClean="0"/>
              <a:t>Give notice to agency (? deposit conditions)</a:t>
            </a:r>
          </a:p>
          <a:p>
            <a:pPr marL="0" indent="0">
              <a:buNone/>
            </a:pPr>
            <a:r>
              <a:rPr kumimoji="1" lang="en-US" altLang="ja-JP" smtClean="0">
                <a:solidFill>
                  <a:srgbClr val="FFFF00"/>
                </a:solidFill>
              </a:rPr>
              <a:t>SERVICES </a:t>
            </a:r>
            <a:r>
              <a:rPr kumimoji="1" lang="en-US" altLang="ja-JP" smtClean="0"/>
              <a:t>Pre-check how to end a contract (insurance/net)</a:t>
            </a:r>
          </a:p>
          <a:p>
            <a:pPr marL="0" indent="0">
              <a:buNone/>
            </a:pPr>
            <a:r>
              <a:rPr kumimoji="1" lang="en-US" altLang="ja-JP" smtClean="0">
                <a:solidFill>
                  <a:srgbClr val="FFFF00"/>
                </a:solidFill>
              </a:rPr>
              <a:t>HEALTH </a:t>
            </a:r>
            <a:r>
              <a:rPr kumimoji="1" lang="en-US" altLang="ja-JP" smtClean="0"/>
              <a:t>Dental check-ups etc.</a:t>
            </a:r>
            <a:endParaRPr kumimoji="1" lang="en-US" altLang="ja-JP"/>
          </a:p>
          <a:p>
            <a:pPr marL="0" indent="0">
              <a:buNone/>
            </a:pPr>
            <a:endParaRPr kumimoji="1" lang="en-US" altLang="ja-JP" smtClean="0"/>
          </a:p>
          <a:p>
            <a:endParaRPr kumimoji="1" lang="en-US" altLang="ja-JP" smtClean="0"/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76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Final Checklist    </a:t>
            </a:r>
            <a:r>
              <a:rPr kumimoji="1" lang="en-US" altLang="ja-JP" sz="2100" b="1" smtClean="0">
                <a:solidFill>
                  <a:srgbClr val="FFFF00"/>
                </a:solidFill>
              </a:rPr>
              <a:t>end of contract/</a:t>
            </a:r>
            <a:r>
              <a:rPr kumimoji="1" lang="en-US" altLang="ja-JP" sz="2100" b="1" smtClean="0"/>
              <a:t>last days</a:t>
            </a:r>
            <a:endParaRPr kumimoji="1" lang="ja-JP" altLang="en-US" sz="2100" b="1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 smtClean="0">
                <a:solidFill>
                  <a:srgbClr val="FFFF00"/>
                </a:solidFill>
              </a:rPr>
              <a:t>APARTMENT </a:t>
            </a:r>
            <a:r>
              <a:rPr kumimoji="1" lang="en-US" altLang="ja-JP" dirty="0" smtClean="0"/>
              <a:t>Deep-cleanse for </a:t>
            </a:r>
            <a:r>
              <a:rPr kumimoji="1" lang="en-US" altLang="ja-JP" dirty="0" err="1" smtClean="0"/>
              <a:t>Shikikin</a:t>
            </a:r>
            <a:r>
              <a:rPr kumimoji="1" lang="en-US" altLang="ja-JP" dirty="0" smtClean="0"/>
              <a:t> (security deposit) </a:t>
            </a:r>
          </a:p>
          <a:p>
            <a:pPr marL="0" indent="0">
              <a:buNone/>
            </a:pPr>
            <a:r>
              <a:rPr kumimoji="1" lang="en-US" altLang="ja-JP" dirty="0" smtClean="0">
                <a:solidFill>
                  <a:srgbClr val="FFFF00"/>
                </a:solidFill>
              </a:rPr>
              <a:t>UTTLITIES </a:t>
            </a:r>
            <a:r>
              <a:rPr kumimoji="1" lang="en-US" altLang="ja-JP" dirty="0" smtClean="0"/>
              <a:t>Cancel and pay last bills/leave enough in bank</a:t>
            </a:r>
          </a:p>
          <a:p>
            <a:pPr marL="0" indent="0">
              <a:buNone/>
            </a:pPr>
            <a:r>
              <a:rPr kumimoji="1" lang="en-US" altLang="ja-JP" dirty="0">
                <a:solidFill>
                  <a:srgbClr val="FFFF00"/>
                </a:solidFill>
              </a:rPr>
              <a:t>BANK  </a:t>
            </a:r>
            <a:r>
              <a:rPr kumimoji="1" lang="en-US" altLang="ja-JP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P.O.A</a:t>
            </a:r>
            <a:r>
              <a:rPr kumimoji="1" lang="en-US" altLang="ja-JP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.</a:t>
            </a:r>
            <a:r>
              <a:rPr kumimoji="1" lang="en-US" altLang="ja-JP" b="1" dirty="0" smtClean="0"/>
              <a:t>+</a:t>
            </a:r>
            <a:r>
              <a:rPr kumimoji="1" lang="en-US" altLang="ja-JP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kumimoji="1" lang="en-US" altLang="ja-JP" dirty="0" err="1" smtClean="0"/>
              <a:t>inkan</a:t>
            </a:r>
            <a:r>
              <a:rPr kumimoji="1" lang="en-US" altLang="ja-JP" dirty="0" smtClean="0">
                <a:solidFill>
                  <a:srgbClr val="FFFF00"/>
                </a:solidFill>
              </a:rPr>
              <a:t>  + </a:t>
            </a:r>
            <a:r>
              <a:rPr kumimoji="1" lang="en-US" altLang="ja-JP" dirty="0" smtClean="0"/>
              <a:t>40,000 </a:t>
            </a:r>
            <a:r>
              <a:rPr kumimoji="1" lang="en-US" altLang="ja-JP" dirty="0"/>
              <a:t>on deposit </a:t>
            </a:r>
            <a:r>
              <a:rPr kumimoji="1" lang="en-US" altLang="ja-JP" dirty="0" smtClean="0"/>
              <a:t>(seriously!) </a:t>
            </a:r>
          </a:p>
          <a:p>
            <a:pPr marL="0" indent="0">
              <a:buNone/>
            </a:pPr>
            <a:r>
              <a:rPr kumimoji="1" lang="en-US" altLang="ja-JP" dirty="0" smtClean="0">
                <a:solidFill>
                  <a:srgbClr val="FFFF00"/>
                </a:solidFill>
              </a:rPr>
              <a:t>PENSION REFUND  </a:t>
            </a:r>
            <a:r>
              <a:rPr kumimoji="1" lang="en-US" altLang="ja-JP" dirty="0" smtClean="0"/>
              <a:t>Need a </a:t>
            </a:r>
            <a:r>
              <a:rPr kumimoji="1" lang="en-US" altLang="ja-JP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guarantor</a:t>
            </a:r>
            <a:r>
              <a:rPr kumimoji="1" lang="en-US" altLang="ja-JP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ja-JP" dirty="0" smtClean="0"/>
              <a:t>in Japan</a:t>
            </a:r>
          </a:p>
          <a:p>
            <a:pPr marL="0" indent="0">
              <a:buNone/>
            </a:pPr>
            <a:r>
              <a:rPr kumimoji="1" lang="en-US" altLang="ja-JP" dirty="0">
                <a:solidFill>
                  <a:srgbClr val="FFFF00"/>
                </a:solidFill>
              </a:rPr>
              <a:t>POST OFFICE </a:t>
            </a:r>
            <a:r>
              <a:rPr kumimoji="1" lang="en-US" altLang="ja-JP" dirty="0"/>
              <a:t>6-month forwarding </a:t>
            </a:r>
            <a:r>
              <a:rPr kumimoji="1" lang="en-US" altLang="ja-JP" dirty="0" smtClean="0"/>
              <a:t>address</a:t>
            </a:r>
          </a:p>
          <a:p>
            <a:pPr marL="0" indent="0">
              <a:buNone/>
            </a:pPr>
            <a:r>
              <a:rPr kumimoji="1" lang="en-US" altLang="ja-JP" dirty="0" smtClean="0">
                <a:solidFill>
                  <a:srgbClr val="FFFF00"/>
                </a:solidFill>
              </a:rPr>
              <a:t>GARBAGE </a:t>
            </a:r>
            <a:r>
              <a:rPr kumimoji="1" lang="en-US" altLang="ja-JP" dirty="0" smtClean="0"/>
              <a:t>environmentally-friendly please!!!</a:t>
            </a:r>
          </a:p>
          <a:p>
            <a:pPr marL="0" indent="0">
              <a:buNone/>
            </a:pPr>
            <a:r>
              <a:rPr kumimoji="1" lang="en-US" altLang="ja-JP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PAPERWORK </a:t>
            </a:r>
            <a:r>
              <a:rPr kumimoji="1" lang="en-US" altLang="ja-JP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PAPERWORK</a:t>
            </a:r>
            <a:r>
              <a:rPr kumimoji="1" lang="en-US" altLang="ja-JP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ja-JP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PAPERWORK</a:t>
            </a:r>
            <a:r>
              <a:rPr kumimoji="1" lang="en-US" altLang="ja-JP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kumimoji="1" lang="en-US" altLang="ja-JP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kumimoji="1" lang="en-US" altLang="ja-JP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953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779463" y="381000"/>
            <a:ext cx="8039417" cy="1044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 1</a:t>
            </a:r>
          </a:p>
          <a:p>
            <a:pPr algn="r"/>
            <a:endParaRPr kumimoji="1" lang="en-US" altLang="ja-JP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What you leave behind...</a:t>
            </a:r>
            <a:endParaRPr kumimoji="1" lang="ja-JP" alt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25" y="1444082"/>
            <a:ext cx="5385435" cy="396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7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After JET ... </a:t>
            </a:r>
            <a:r>
              <a:rPr kumimoji="1" lang="en-US" altLang="ja-JP" smtClean="0">
                <a:solidFill>
                  <a:schemeClr val="tx1"/>
                </a:solidFill>
              </a:rPr>
              <a:t>Your</a:t>
            </a:r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kumimoji="1" lang="en-US" altLang="ja-JP" smtClean="0">
                <a:solidFill>
                  <a:schemeClr val="tx1"/>
                </a:solidFill>
              </a:rPr>
              <a:t>ALT</a:t>
            </a:r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kumimoji="1" lang="en-US" altLang="ja-JP" b="1" smtClean="0">
                <a:solidFill>
                  <a:schemeClr val="tx1"/>
                </a:solidFill>
              </a:rPr>
              <a:t>Legacy </a:t>
            </a:r>
            <a:endParaRPr kumimoji="1" lang="ja-JP" altLang="en-US" b="1">
              <a:solidFill>
                <a:schemeClr val="tx1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0" y="1567628"/>
            <a:ext cx="8920950" cy="499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8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solidFill>
                  <a:srgbClr val="FFFF00"/>
                </a:solidFill>
              </a:rPr>
              <a:t>Discussion: </a:t>
            </a:r>
            <a:r>
              <a:rPr lang="en-US" smtClean="0"/>
              <a:t>Welcome Pack </a:t>
            </a:r>
            <a:r>
              <a:rPr lang="en-US" sz="2400" smtClean="0">
                <a:solidFill>
                  <a:srgbClr val="FFFF00"/>
                </a:solidFill>
              </a:rPr>
              <a:t>Do's &amp; Don'ts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7943" y="2042160"/>
            <a:ext cx="2329497" cy="1483360"/>
          </a:xfrm>
        </p:spPr>
        <p:txBody>
          <a:bodyPr/>
          <a:lstStyle/>
          <a:p>
            <a:pPr marL="0" indent="0" algn="r">
              <a:buNone/>
            </a:pPr>
            <a:r>
              <a:rPr lang="en-US" smtClean="0"/>
              <a:t>2. Supervisor Checklist</a:t>
            </a:r>
          </a:p>
          <a:p>
            <a:pPr marL="0" indent="0" algn="r">
              <a:buNone/>
            </a:pPr>
            <a:endParaRPr lang="en-US" smtClean="0"/>
          </a:p>
          <a:p>
            <a:endParaRPr lang="en-US" altLang="ja-JP"/>
          </a:p>
          <a:p>
            <a:endParaRPr lang="en-US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31863" y="1981200"/>
            <a:ext cx="3193097" cy="148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2575" indent="-282575" algn="l" defTabSz="914400" rtl="0" eaLnBrk="1" latinLnBrk="0" hangingPunct="1">
              <a:spcBef>
                <a:spcPts val="2000"/>
              </a:spcBef>
              <a:buFont typeface="Wingdings 2" pitchFamily="18" charset="2"/>
              <a:buChar char=""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711325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000250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290763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571750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mtClean="0"/>
              <a:t>1. General Orientation         &amp; Living info</a:t>
            </a:r>
          </a:p>
          <a:p>
            <a:endParaRPr lang="en-US" altLang="ja-JP" smtClean="0"/>
          </a:p>
          <a:p>
            <a:endParaRPr lang="en-US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280343" y="4081332"/>
            <a:ext cx="2329497" cy="148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2575" indent="-282575" algn="l" defTabSz="914400" rtl="0" eaLnBrk="1" latinLnBrk="0" hangingPunct="1">
              <a:spcBef>
                <a:spcPts val="2000"/>
              </a:spcBef>
              <a:buFont typeface="Wingdings 2" pitchFamily="18" charset="2"/>
              <a:buChar char=""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711325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000250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290763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571750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Wingdings 2" pitchFamily="18" charset="2"/>
              <a:buNone/>
            </a:pPr>
            <a:r>
              <a:rPr lang="en-US" smtClean="0">
                <a:solidFill>
                  <a:srgbClr val="FFFF00"/>
                </a:solidFill>
              </a:rPr>
              <a:t>4. JOB SPEC      &amp; advice</a:t>
            </a:r>
          </a:p>
          <a:p>
            <a:endParaRPr lang="en-US" altLang="ja-JP" smtClean="0"/>
          </a:p>
          <a:p>
            <a:endParaRPr lang="en-US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84263" y="4020372"/>
            <a:ext cx="3193097" cy="148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2575" indent="-282575" algn="l" defTabSz="914400" rtl="0" eaLnBrk="1" latinLnBrk="0" hangingPunct="1">
              <a:spcBef>
                <a:spcPts val="2000"/>
              </a:spcBef>
              <a:buFont typeface="Wingdings 2" pitchFamily="18" charset="2"/>
              <a:buChar char=""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711325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000250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290763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571750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>
                <a:solidFill>
                  <a:srgbClr val="FFFF00"/>
                </a:solidFill>
              </a:rPr>
              <a:t>3</a:t>
            </a:r>
            <a:r>
              <a:rPr lang="en-US" smtClean="0">
                <a:solidFill>
                  <a:srgbClr val="FFFF00"/>
                </a:solidFill>
              </a:rPr>
              <a:t>. Workplace Orientation</a:t>
            </a:r>
          </a:p>
          <a:p>
            <a:endParaRPr lang="en-US" altLang="ja-JP" smtClean="0"/>
          </a:p>
          <a:p>
            <a:endParaRPr lang="en-US" smtClean="0"/>
          </a:p>
        </p:txBody>
      </p:sp>
      <p:cxnSp>
        <p:nvCxnSpPr>
          <p:cNvPr id="9" name="直線コネクタ 8"/>
          <p:cNvCxnSpPr/>
          <p:nvPr/>
        </p:nvCxnSpPr>
        <p:spPr>
          <a:xfrm>
            <a:off x="4632960" y="2042160"/>
            <a:ext cx="20320" cy="370840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1084263" y="3525520"/>
            <a:ext cx="6982777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29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 Orientation (General)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 smtClean="0"/>
              <a:t>MAP </a:t>
            </a:r>
            <a:r>
              <a:rPr lang="en-US" altLang="ja-JP" dirty="0"/>
              <a:t>of area with locations of note identified </a:t>
            </a:r>
            <a:r>
              <a:rPr lang="en-US" altLang="ja-JP" dirty="0" smtClean="0"/>
              <a:t>(incl. </a:t>
            </a:r>
            <a:r>
              <a:rPr lang="en-US" altLang="ja-JP" dirty="0" err="1" smtClean="0"/>
              <a:t>diasaster</a:t>
            </a:r>
            <a:r>
              <a:rPr lang="en-US" altLang="ja-JP" dirty="0" smtClean="0"/>
              <a:t> meeting point)</a:t>
            </a:r>
          </a:p>
          <a:p>
            <a:r>
              <a:rPr lang="en-US" altLang="ja-JP" dirty="0" smtClean="0">
                <a:solidFill>
                  <a:srgbClr val="FFFF00"/>
                </a:solidFill>
              </a:rPr>
              <a:t>SETTLING-IN CHECKLIST </a:t>
            </a:r>
            <a:r>
              <a:rPr lang="en-US" altLang="ja-JP" dirty="0" smtClean="0"/>
              <a:t>(</a:t>
            </a:r>
            <a:r>
              <a:rPr lang="en-US" altLang="ja-JP" dirty="0"/>
              <a:t>for August</a:t>
            </a:r>
            <a:r>
              <a:rPr lang="en-US" altLang="ja-JP" dirty="0" smtClean="0"/>
              <a:t>)</a:t>
            </a:r>
          </a:p>
          <a:p>
            <a:r>
              <a:rPr lang="en-US" altLang="ja-JP" dirty="0" smtClean="0"/>
              <a:t>TRASH schedules and recycling explanation</a:t>
            </a:r>
            <a:endParaRPr lang="en-US" altLang="ja-JP" dirty="0"/>
          </a:p>
          <a:p>
            <a:r>
              <a:rPr lang="en-US" altLang="ja-JP" dirty="0" smtClean="0"/>
              <a:t>APPLIANCE INSTRUCTIONS (A/C, microwave)</a:t>
            </a:r>
          </a:p>
          <a:p>
            <a:r>
              <a:rPr lang="en-US" altLang="ja-JP" dirty="0" smtClean="0"/>
              <a:t>TRANSPORT Rules of the Road /Public </a:t>
            </a:r>
            <a:r>
              <a:rPr lang="en-US" altLang="ja-JP" dirty="0" err="1" smtClean="0"/>
              <a:t>transpt</a:t>
            </a:r>
            <a:r>
              <a:rPr lang="en-US" altLang="ja-JP" dirty="0" smtClean="0"/>
              <a:t>. schedules</a:t>
            </a:r>
          </a:p>
          <a:p>
            <a:r>
              <a:rPr lang="en-US" altLang="ja-JP" dirty="0" smtClean="0">
                <a:solidFill>
                  <a:srgbClr val="FFFF00"/>
                </a:solidFill>
              </a:rPr>
              <a:t>EVENT LIST </a:t>
            </a:r>
            <a:r>
              <a:rPr lang="en-US" altLang="ja-JP" dirty="0" smtClean="0"/>
              <a:t>Year-at-a-glance</a:t>
            </a:r>
          </a:p>
          <a:p>
            <a:r>
              <a:rPr lang="en-US" altLang="ja-JP" dirty="0" smtClean="0"/>
              <a:t>Your </a:t>
            </a:r>
            <a:r>
              <a:rPr lang="en-US" altLang="ja-JP" dirty="0"/>
              <a:t>contact </a:t>
            </a:r>
            <a:r>
              <a:rPr lang="en-US" altLang="ja-JP" dirty="0" smtClean="0"/>
              <a:t>info</a:t>
            </a:r>
            <a:endParaRPr lang="en-US" altLang="ja-JP" dirty="0"/>
          </a:p>
          <a:p>
            <a:endParaRPr lang="en-US" altLang="ja-JP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589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 Guidelines for Supervisors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mtClean="0">
                <a:solidFill>
                  <a:srgbClr val="FFFF00"/>
                </a:solidFill>
              </a:rPr>
              <a:t>ALT-Recommended Checklist:</a:t>
            </a:r>
          </a:p>
          <a:p>
            <a:r>
              <a:rPr lang="en-US" altLang="ja-JP" smtClean="0"/>
              <a:t>wishlist...</a:t>
            </a:r>
            <a:endParaRPr lang="en-US" altLang="ja-JP"/>
          </a:p>
          <a:p>
            <a:endParaRPr lang="en-US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" t="592" r="5334" b="75"/>
          <a:stretch/>
        </p:blipFill>
        <p:spPr>
          <a:xfrm>
            <a:off x="2599103" y="2296160"/>
            <a:ext cx="6353127" cy="392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4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 Guidelines for Supervisors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mtClean="0">
                <a:solidFill>
                  <a:srgbClr val="FFFF00"/>
                </a:solidFill>
              </a:rPr>
              <a:t>ALT-Recommended Checklist:</a:t>
            </a:r>
          </a:p>
          <a:p>
            <a:r>
              <a:rPr lang="en-US" altLang="ja-JP" smtClean="0"/>
              <a:t>What an ALT really needs (first day/week/month)</a:t>
            </a:r>
          </a:p>
          <a:p>
            <a:r>
              <a:rPr lang="en-US" altLang="ja-JP" smtClean="0"/>
              <a:t>Cultural Expectations</a:t>
            </a:r>
          </a:p>
          <a:p>
            <a:r>
              <a:rPr lang="en-US" altLang="ja-JP" smtClean="0"/>
              <a:t>Admin: Inkan/Nenkyu/Byokyu/Travel Claims/Insurance</a:t>
            </a:r>
          </a:p>
          <a:p>
            <a:r>
              <a:rPr lang="en-US" altLang="ja-JP" smtClean="0"/>
              <a:t>Recommended Bank account/ Phone network</a:t>
            </a:r>
          </a:p>
          <a:p>
            <a:r>
              <a:rPr lang="en-US" altLang="ja-JP" smtClean="0"/>
              <a:t>Disaster Procedures / 119</a:t>
            </a:r>
          </a:p>
          <a:p>
            <a:r>
              <a:rPr lang="en-US" altLang="ja-JP" smtClean="0"/>
              <a:t>Contacts / Emergency/ Next of Kin</a:t>
            </a:r>
            <a:endParaRPr lang="en-US" altLang="ja-JP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9822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 Workplace Orientation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mtClean="0"/>
              <a:t>MAP </a:t>
            </a:r>
            <a:r>
              <a:rPr lang="en-US" altLang="ja-JP"/>
              <a:t>of </a:t>
            </a:r>
            <a:r>
              <a:rPr lang="en-US" altLang="ja-JP" smtClean="0"/>
              <a:t>School(s) with </a:t>
            </a:r>
            <a:r>
              <a:rPr lang="en-US" altLang="ja-JP"/>
              <a:t>locations of </a:t>
            </a:r>
            <a:r>
              <a:rPr lang="en-US" altLang="ja-JP" smtClean="0"/>
              <a:t>LL Room, Teachers changing rooms, Student Clubs etc</a:t>
            </a:r>
          </a:p>
          <a:p>
            <a:r>
              <a:rPr lang="en-US" altLang="ja-JP" smtClean="0">
                <a:solidFill>
                  <a:srgbClr val="FFFF00"/>
                </a:solidFill>
              </a:rPr>
              <a:t>STAFFROOM/OFFICE Seating Plan with location of ALT mailbox, locker, teaching resources, keys etc</a:t>
            </a:r>
          </a:p>
          <a:p>
            <a:r>
              <a:rPr lang="en-US" altLang="ja-JP"/>
              <a:t>JTE Details (get them to fill out a questionnaire +</a:t>
            </a:r>
            <a:r>
              <a:rPr lang="en-US" altLang="ja-JP" smtClean="0"/>
              <a:t>photo)</a:t>
            </a:r>
          </a:p>
          <a:p>
            <a:r>
              <a:rPr lang="en-US" altLang="ja-JP">
                <a:solidFill>
                  <a:srgbClr val="FFFF00"/>
                </a:solidFill>
              </a:rPr>
              <a:t>LL Room User Guide</a:t>
            </a:r>
          </a:p>
          <a:p>
            <a:r>
              <a:rPr lang="en-US" altLang="ja-JP" smtClean="0"/>
              <a:t>IT Resources available to ALT (PCs/colour printers etc)</a:t>
            </a:r>
          </a:p>
          <a:p>
            <a:r>
              <a:rPr lang="en-US" altLang="ja-JP" smtClean="0">
                <a:solidFill>
                  <a:srgbClr val="FFFF00"/>
                </a:solidFill>
              </a:rPr>
              <a:t>TO </a:t>
            </a:r>
            <a:r>
              <a:rPr lang="en-US" altLang="ja-JP">
                <a:solidFill>
                  <a:srgbClr val="FFFF00"/>
                </a:solidFill>
              </a:rPr>
              <a:t>DO Lists for August/Sep (incl. SDC hotel reservation)</a:t>
            </a:r>
          </a:p>
          <a:p>
            <a:endParaRPr lang="en-US" altLang="ja-JP">
              <a:solidFill>
                <a:srgbClr val="FFFF00"/>
              </a:solidFill>
            </a:endParaRPr>
          </a:p>
          <a:p>
            <a:endParaRPr lang="en-US" altLang="ja-JP" smtClean="0"/>
          </a:p>
          <a:p>
            <a:endParaRPr lang="en-US" altLang="ja-JP"/>
          </a:p>
          <a:p>
            <a:endParaRPr lang="en-US" altLang="ja-JP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0618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703" y="609600"/>
            <a:ext cx="8039417" cy="995680"/>
          </a:xfrm>
        </p:spPr>
        <p:txBody>
          <a:bodyPr/>
          <a:lstStyle/>
          <a:p>
            <a:r>
              <a:rPr lang="en-US" smtClean="0"/>
              <a:t>4 </a:t>
            </a:r>
            <a:r>
              <a:rPr lang="en-US" altLang="ja-JP" smtClean="0">
                <a:solidFill>
                  <a:srgbClr val="FF0000"/>
                </a:solidFill>
              </a:rPr>
              <a:t>ESID</a:t>
            </a:r>
            <a:r>
              <a:rPr lang="en-US" altLang="ja-JP" smtClean="0"/>
              <a:t> </a:t>
            </a:r>
            <a:r>
              <a:rPr lang="en-US" smtClean="0"/>
              <a:t>JOB SPEC</a:t>
            </a:r>
            <a:r>
              <a:rPr lang="en-US" altLang="ja-JP" sz="2400" smtClean="0"/>
              <a:t/>
            </a:r>
            <a:br>
              <a:rPr lang="en-US" altLang="ja-JP" sz="240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05280"/>
            <a:ext cx="7583487" cy="4737250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2000" dirty="0"/>
              <a:t>&gt; only </a:t>
            </a:r>
            <a:r>
              <a:rPr lang="en-US" altLang="ja-JP" sz="2000" u="sng" dirty="0">
                <a:solidFill>
                  <a:srgbClr val="FF0000"/>
                </a:solidFill>
              </a:rPr>
              <a:t>you</a:t>
            </a:r>
            <a:r>
              <a:rPr lang="en-US" altLang="ja-JP" sz="2000" dirty="0">
                <a:solidFill>
                  <a:srgbClr val="FF0000"/>
                </a:solidFill>
              </a:rPr>
              <a:t> </a:t>
            </a:r>
            <a:r>
              <a:rPr lang="en-US" altLang="ja-JP" sz="2000" dirty="0" smtClean="0"/>
              <a:t>know how to describe </a:t>
            </a:r>
            <a:r>
              <a:rPr lang="en-US" altLang="ja-JP" sz="2000" dirty="0"/>
              <a:t>it </a:t>
            </a:r>
            <a:r>
              <a:rPr lang="en-US" altLang="ja-JP" sz="2000" dirty="0" smtClean="0"/>
              <a:t>in the language a new-comer can understand</a:t>
            </a:r>
          </a:p>
          <a:p>
            <a:pPr marL="0" indent="0">
              <a:buNone/>
            </a:pPr>
            <a:r>
              <a:rPr lang="en-US" altLang="ja-JP" sz="2000" dirty="0" smtClean="0"/>
              <a:t>&gt; if this particular job was advertised... what would the bullet points be in terms of </a:t>
            </a:r>
            <a:r>
              <a:rPr lang="en-US" altLang="ja-JP" sz="2000" b="1" dirty="0" smtClean="0">
                <a:solidFill>
                  <a:srgbClr val="FFFF00"/>
                </a:solidFill>
              </a:rPr>
              <a:t>Roles and Responsibilities</a:t>
            </a:r>
            <a:r>
              <a:rPr lang="en-US" altLang="ja-JP" sz="2000" dirty="0" smtClean="0"/>
              <a:t>?</a:t>
            </a:r>
          </a:p>
          <a:p>
            <a:pPr marL="0" indent="0">
              <a:buNone/>
            </a:pPr>
            <a:r>
              <a:rPr lang="en-US" altLang="ja-JP" sz="2000" dirty="0" smtClean="0"/>
              <a:t>&gt; What's mandatory? What's desirable? What's not applicable?</a:t>
            </a:r>
          </a:p>
          <a:p>
            <a:pPr marL="0" indent="0">
              <a:buNone/>
            </a:pPr>
            <a:r>
              <a:rPr lang="en-US" altLang="ja-JP" sz="2000" dirty="0" smtClean="0"/>
              <a:t>&gt; What "Target" can be met?</a:t>
            </a: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>
                <a:solidFill>
                  <a:srgbClr val="FFFF00"/>
                </a:solidFill>
              </a:rPr>
              <a:t>GOLDEN RULE</a:t>
            </a:r>
            <a:r>
              <a:rPr lang="en-US" altLang="ja-JP" sz="2000" b="1" dirty="0">
                <a:solidFill>
                  <a:srgbClr val="FFFF00"/>
                </a:solidFill>
              </a:rPr>
              <a:t>:  Be </a:t>
            </a:r>
            <a:r>
              <a:rPr lang="en-US" altLang="ja-JP" sz="2000" b="1" dirty="0" smtClean="0">
                <a:solidFill>
                  <a:srgbClr val="FFFF00"/>
                </a:solidFill>
              </a:rPr>
              <a:t>positive but realistic </a:t>
            </a:r>
            <a:r>
              <a:rPr lang="en-US" altLang="ja-JP" sz="2000" dirty="0">
                <a:solidFill>
                  <a:srgbClr val="FFFF00"/>
                </a:solidFill>
              </a:rPr>
              <a:t>(or at least neutral)</a:t>
            </a:r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endParaRPr lang="en-US" altLang="ja-JP" sz="20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altLang="ja-JP" sz="2000" dirty="0" smtClean="0">
              <a:solidFill>
                <a:srgbClr val="FFFF00"/>
              </a:solidFill>
            </a:endParaRPr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2829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703" y="609600"/>
            <a:ext cx="8039417" cy="995680"/>
          </a:xfrm>
        </p:spPr>
        <p:txBody>
          <a:bodyPr/>
          <a:lstStyle/>
          <a:p>
            <a:r>
              <a:rPr lang="en-US" smtClean="0"/>
              <a:t>4 </a:t>
            </a:r>
            <a:r>
              <a:rPr lang="en-US" altLang="ja-JP" smtClean="0">
                <a:solidFill>
                  <a:srgbClr val="FF0000"/>
                </a:solidFill>
              </a:rPr>
              <a:t>ESID</a:t>
            </a:r>
            <a:r>
              <a:rPr lang="en-US" altLang="ja-JP" smtClean="0"/>
              <a:t> </a:t>
            </a:r>
            <a:r>
              <a:rPr lang="en-US" smtClean="0"/>
              <a:t>JOB SPEC   </a:t>
            </a:r>
            <a:r>
              <a:rPr lang="en-US" altLang="ja-JP" sz="2400" smtClean="0"/>
              <a:t>&gt; </a:t>
            </a:r>
            <a:r>
              <a:rPr lang="en-US" altLang="ja-JP" sz="2400"/>
              <a:t>only </a:t>
            </a:r>
            <a:r>
              <a:rPr lang="en-US" altLang="ja-JP" sz="2400" u="sng">
                <a:solidFill>
                  <a:srgbClr val="FF0000"/>
                </a:solidFill>
              </a:rPr>
              <a:t>you</a:t>
            </a:r>
            <a:r>
              <a:rPr lang="en-US" altLang="ja-JP" sz="2400">
                <a:solidFill>
                  <a:srgbClr val="FF0000"/>
                </a:solidFill>
              </a:rPr>
              <a:t> </a:t>
            </a:r>
            <a:r>
              <a:rPr lang="en-US" altLang="ja-JP" sz="2400" smtClean="0"/>
              <a:t>can describe it</a:t>
            </a:r>
            <a:br>
              <a:rPr lang="en-US" altLang="ja-JP" sz="240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05280"/>
            <a:ext cx="7583487" cy="473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2000">
                <a:solidFill>
                  <a:srgbClr val="FF0000"/>
                </a:solidFill>
              </a:rPr>
              <a:t>GOLDEN RULE</a:t>
            </a:r>
            <a:r>
              <a:rPr lang="en-US" altLang="ja-JP" sz="2000" b="1">
                <a:solidFill>
                  <a:srgbClr val="FF0000"/>
                </a:solidFill>
              </a:rPr>
              <a:t>:  Be positive </a:t>
            </a:r>
            <a:r>
              <a:rPr lang="en-US" altLang="ja-JP" sz="2000">
                <a:solidFill>
                  <a:srgbClr val="FF0000"/>
                </a:solidFill>
              </a:rPr>
              <a:t>(or at least neutral)</a:t>
            </a:r>
            <a:endParaRPr lang="en-US" altLang="ja-JP">
              <a:solidFill>
                <a:srgbClr val="FF0000"/>
              </a:solidFill>
            </a:endParaRPr>
          </a:p>
          <a:p>
            <a:r>
              <a:rPr lang="en-US" altLang="ja-JP" smtClean="0">
                <a:solidFill>
                  <a:srgbClr val="FFFF00"/>
                </a:solidFill>
              </a:rPr>
              <a:t>School Description &amp; Year-at-a-glance (events &amp; hols)</a:t>
            </a:r>
          </a:p>
          <a:p>
            <a:r>
              <a:rPr lang="en-US" altLang="ja-JP" smtClean="0"/>
              <a:t>Student Body Description  (ability/particular challenges)</a:t>
            </a:r>
          </a:p>
          <a:p>
            <a:r>
              <a:rPr lang="en-US" altLang="ja-JP" smtClean="0">
                <a:solidFill>
                  <a:srgbClr val="FFFF00"/>
                </a:solidFill>
              </a:rPr>
              <a:t>JTE planning &amp; TT preferenceses</a:t>
            </a:r>
          </a:p>
          <a:p>
            <a:r>
              <a:rPr lang="en-US" altLang="ja-JP" smtClean="0"/>
              <a:t>Summary of ALT Monthly Schedule (&amp; samples)</a:t>
            </a:r>
          </a:p>
          <a:p>
            <a:r>
              <a:rPr lang="en-US" altLang="ja-JP" smtClean="0">
                <a:solidFill>
                  <a:srgbClr val="FFFF00"/>
                </a:solidFill>
              </a:rPr>
              <a:t>Job Requirements (Mandatory, 'Desireable' and N/A)</a:t>
            </a:r>
          </a:p>
          <a:p>
            <a:r>
              <a:rPr lang="en-US" altLang="ja-JP" smtClean="0"/>
              <a:t>Your </a:t>
            </a:r>
            <a:r>
              <a:rPr lang="en-US" altLang="ja-JP" u="sng" smtClean="0"/>
              <a:t>best</a:t>
            </a:r>
            <a:r>
              <a:rPr lang="en-US" altLang="ja-JP" smtClean="0"/>
              <a:t>, FAIL-SAFE lesson plans + handouts/materials</a:t>
            </a:r>
          </a:p>
          <a:p>
            <a:r>
              <a:rPr lang="en-US" altLang="ja-JP" smtClean="0">
                <a:solidFill>
                  <a:srgbClr val="FFFF00"/>
                </a:solidFill>
              </a:rPr>
              <a:t>Your TERM PLANS for each school/grade/class </a:t>
            </a:r>
            <a:r>
              <a:rPr lang="en-US" altLang="ja-JP" smtClean="0"/>
              <a:t>(incl. what you covered up to July)</a:t>
            </a:r>
          </a:p>
          <a:p>
            <a:endParaRPr lang="en-US" altLang="ja-JP" smtClean="0"/>
          </a:p>
          <a:p>
            <a:endParaRPr lang="en-US" altLang="ja-JP"/>
          </a:p>
          <a:p>
            <a:endParaRPr lang="en-US" altLang="ja-JP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449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779463" y="381000"/>
            <a:ext cx="8039417" cy="1044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Your last 6 months...</a:t>
            </a:r>
          </a:p>
          <a:p>
            <a:pPr algn="r"/>
            <a:endParaRPr kumimoji="1" lang="en-US" altLang="ja-JP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kumimoji="1" lang="en-US" altLang="ja-JP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will be forward-looking</a:t>
            </a:r>
            <a:endParaRPr kumimoji="1" lang="ja-JP" alt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25" y="1444082"/>
            <a:ext cx="5385435" cy="396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6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Hit the ground running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JET conference</a:t>
            </a:r>
          </a:p>
          <a:p>
            <a:r>
              <a:rPr lang="en-US" dirty="0" smtClean="0"/>
              <a:t>After </a:t>
            </a:r>
            <a:r>
              <a:rPr lang="en-US" smtClean="0"/>
              <a:t>JET schooling? (start prep a year in advance)</a:t>
            </a:r>
            <a:endParaRPr lang="en-US" dirty="0" smtClean="0"/>
          </a:p>
          <a:p>
            <a:r>
              <a:rPr lang="en-US" smtClean="0"/>
              <a:t>JETAA</a:t>
            </a:r>
            <a:endParaRPr lang="en-US" dirty="0" smtClean="0"/>
          </a:p>
          <a:p>
            <a:r>
              <a:rPr lang="en-US" dirty="0" smtClean="0"/>
              <a:t>Get reference letters now (before April)</a:t>
            </a:r>
          </a:p>
          <a:p>
            <a:r>
              <a:rPr lang="en-US" dirty="0" smtClean="0"/>
              <a:t>Update resume now</a:t>
            </a:r>
          </a:p>
          <a:p>
            <a:pPr marL="282575" lvl="1" indent="0">
              <a:buNone/>
            </a:pPr>
            <a:r>
              <a:rPr lang="en-US" dirty="0" smtClean="0"/>
              <a:t> (</a:t>
            </a:r>
            <a:r>
              <a:rPr lang="en-US" dirty="0" smtClean="0">
                <a:hlinkClick r:id="rId3"/>
              </a:rPr>
              <a:t>http://www.jetresumes.blogspot.jp/</a:t>
            </a:r>
            <a:r>
              <a:rPr lang="en-US" dirty="0" smtClean="0"/>
              <a:t>)</a:t>
            </a:r>
          </a:p>
          <a:p>
            <a:pPr marL="282575" lvl="1" indent="0">
              <a:buNone/>
            </a:pPr>
            <a:endParaRPr lang="en-US" dirty="0" smtClean="0"/>
          </a:p>
          <a:p>
            <a:pPr marL="282575" lvl="1" indent="0">
              <a:buNone/>
            </a:pPr>
            <a:endParaRPr lang="en-US" dirty="0" smtClean="0"/>
          </a:p>
          <a:p>
            <a:pPr marL="28257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29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After JET ... </a:t>
            </a:r>
            <a:r>
              <a:rPr kumimoji="1" lang="en-US" altLang="ja-JP" smtClean="0">
                <a:solidFill>
                  <a:schemeClr val="tx1"/>
                </a:solidFill>
              </a:rPr>
              <a:t>CLEARING OUT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932" y="1425388"/>
            <a:ext cx="3916362" cy="522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3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Selling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010" y="1719041"/>
            <a:ext cx="7583487" cy="42089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dirty="0" smtClean="0"/>
              <a:t>General Tips</a:t>
            </a:r>
          </a:p>
          <a:p>
            <a:r>
              <a:rPr lang="en-US" dirty="0" smtClean="0"/>
              <a:t>Start Early</a:t>
            </a:r>
          </a:p>
          <a:p>
            <a:r>
              <a:rPr lang="en-US" dirty="0" smtClean="0"/>
              <a:t>Price Fairly </a:t>
            </a:r>
          </a:p>
          <a:p>
            <a:r>
              <a:rPr lang="en-US" dirty="0" smtClean="0"/>
              <a:t>Consider pricing individually</a:t>
            </a:r>
          </a:p>
          <a:p>
            <a:pPr marL="0" indent="0">
              <a:buNone/>
            </a:pPr>
            <a:r>
              <a:rPr lang="en-US" sz="2600" b="1" dirty="0" smtClean="0"/>
              <a:t>Where to Sell</a:t>
            </a:r>
          </a:p>
          <a:p>
            <a:r>
              <a:rPr lang="en-US" dirty="0" smtClean="0"/>
              <a:t>Facebook </a:t>
            </a:r>
          </a:p>
          <a:p>
            <a:r>
              <a:rPr lang="en-US" altLang="ja-JP" smtClean="0">
                <a:solidFill>
                  <a:srgbClr val="FFFF00"/>
                </a:solidFill>
              </a:rPr>
              <a:t>OkiJET</a:t>
            </a:r>
            <a:r>
              <a:rPr lang="en-US" altLang="ja-JP">
                <a:solidFill>
                  <a:srgbClr val="FFFF00"/>
                </a:solidFill>
              </a:rPr>
              <a:t>?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Yahoo! Auctions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3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622514"/>
          </a:xfrm>
        </p:spPr>
        <p:txBody>
          <a:bodyPr/>
          <a:lstStyle/>
          <a:p>
            <a:r>
              <a:rPr lang="en-US" dirty="0" smtClean="0"/>
              <a:t>Shipping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175992"/>
            <a:ext cx="8080057" cy="52998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FedEx </a:t>
            </a:r>
          </a:p>
          <a:p>
            <a:pPr lvl="1"/>
            <a:r>
              <a:rPr lang="en-US" dirty="0" smtClean="0"/>
              <a:t>Flat Rate 10 &amp; 25kg boxes</a:t>
            </a:r>
            <a:r>
              <a:rPr lang="en-US" smtClean="0"/>
              <a:t>.  </a:t>
            </a:r>
          </a:p>
          <a:p>
            <a:pPr lvl="1"/>
            <a:r>
              <a:rPr lang="en-US" smtClean="0"/>
              <a:t>25KG </a:t>
            </a:r>
            <a:r>
              <a:rPr lang="en-US" dirty="0" smtClean="0"/>
              <a:t>¥25,800 (Oceania) ¥35000(US</a:t>
            </a:r>
            <a:r>
              <a:rPr lang="en-US" smtClean="0"/>
              <a:t>), ¥</a:t>
            </a:r>
            <a:r>
              <a:rPr lang="en-US" dirty="0" smtClean="0"/>
              <a:t>38,000 (UK)</a:t>
            </a:r>
          </a:p>
          <a:p>
            <a:pPr marL="0" indent="0">
              <a:buNone/>
            </a:pPr>
            <a:r>
              <a:rPr lang="en-US" dirty="0" smtClean="0"/>
              <a:t>Japan Post</a:t>
            </a:r>
          </a:p>
          <a:p>
            <a:pPr lvl="1"/>
            <a:r>
              <a:rPr lang="en-US" dirty="0" smtClean="0"/>
              <a:t>Maximum insured value ¥27,000</a:t>
            </a:r>
          </a:p>
          <a:p>
            <a:pPr lvl="1"/>
            <a:r>
              <a:rPr lang="en-US" dirty="0" smtClean="0"/>
              <a:t>Surface mail (1-3 months) ¥500/kg (World)</a:t>
            </a:r>
          </a:p>
          <a:p>
            <a:pPr marL="577850" lvl="2" indent="0">
              <a:buNone/>
            </a:pPr>
            <a:r>
              <a:rPr lang="en-US" dirty="0" smtClean="0"/>
              <a:t>10% discount for 10 packages, 20% for 50 packages sent concurrently. </a:t>
            </a:r>
          </a:p>
          <a:p>
            <a:pPr marL="577850" lvl="2" indent="0">
              <a:buNone/>
            </a:pPr>
            <a:r>
              <a:rPr lang="en-US" dirty="0" smtClean="0"/>
              <a:t>Double walled boxes &amp; other materials </a:t>
            </a:r>
          </a:p>
          <a:p>
            <a:pPr marL="577850" lvl="2" indent="0">
              <a:buNone/>
            </a:pPr>
            <a:r>
              <a:rPr lang="en-US" dirty="0" smtClean="0"/>
              <a:t>M-bags can send up to 30kg of printed matter</a:t>
            </a:r>
          </a:p>
          <a:p>
            <a:pPr marL="577850" lvl="2" indent="0">
              <a:buNone/>
            </a:pPr>
            <a:r>
              <a:rPr lang="en-US" dirty="0" smtClean="0"/>
              <a:t>Sports Equipment</a:t>
            </a:r>
          </a:p>
          <a:p>
            <a:pPr marL="565150" lvl="3">
              <a:spcBef>
                <a:spcPts val="2000"/>
              </a:spcBef>
            </a:pPr>
            <a:r>
              <a:rPr lang="en-US" dirty="0"/>
              <a:t>SAL (1-2 weeks) ¥1000/kg (World) </a:t>
            </a:r>
          </a:p>
          <a:p>
            <a:pPr marL="0" indent="0">
              <a:buNone/>
            </a:pPr>
            <a:r>
              <a:rPr lang="en-US" dirty="0" err="1" smtClean="0"/>
              <a:t>Kuro</a:t>
            </a:r>
            <a:r>
              <a:rPr lang="en-US" dirty="0" smtClean="0"/>
              <a:t> </a:t>
            </a:r>
            <a:r>
              <a:rPr lang="en-US" dirty="0" err="1" smtClean="0"/>
              <a:t>Neko</a:t>
            </a:r>
            <a:r>
              <a:rPr lang="en-US" dirty="0" smtClean="0"/>
              <a:t> Yamato (UPS)</a:t>
            </a:r>
          </a:p>
          <a:p>
            <a:pPr lvl="1"/>
            <a:r>
              <a:rPr lang="en-US" dirty="0" smtClean="0"/>
              <a:t>25kg 160cm ¥26050 (USA/Oceania) / 30,450 (UK)</a:t>
            </a:r>
          </a:p>
        </p:txBody>
      </p:sp>
    </p:spTree>
    <p:extLst>
      <p:ext uri="{BB962C8B-B14F-4D97-AF65-F5344CB8AC3E}">
        <p14:creationId xmlns:p14="http://schemas.microsoft.com/office/powerpoint/2010/main" val="82585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Junking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4" y="1828800"/>
            <a:ext cx="4243064" cy="4208930"/>
          </a:xfrm>
        </p:spPr>
        <p:txBody>
          <a:bodyPr/>
          <a:lstStyle/>
          <a:p>
            <a:r>
              <a:rPr lang="en-US" dirty="0" smtClean="0"/>
              <a:t>When in doubt, throw it out. 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Don’t leave stuff behind for your </a:t>
            </a:r>
            <a:r>
              <a:rPr lang="en-US" dirty="0">
                <a:solidFill>
                  <a:srgbClr val="FFFF00"/>
                </a:solidFill>
              </a:rPr>
              <a:t>s</a:t>
            </a:r>
            <a:r>
              <a:rPr lang="en-US" dirty="0" smtClean="0">
                <a:solidFill>
                  <a:srgbClr val="FFFF00"/>
                </a:solidFill>
              </a:rPr>
              <a:t>uccessor without explicit permission.  </a:t>
            </a:r>
            <a:r>
              <a:rPr lang="en-US" dirty="0" smtClean="0"/>
              <a:t>(Toiletries, spices,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/>
              <a:t>For larger items talk to your supervisor, consider borrowing a car to transport to dump.</a:t>
            </a:r>
            <a:endParaRPr 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527" y="1425388"/>
            <a:ext cx="3716549" cy="455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7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0" y="2277180"/>
            <a:ext cx="3585715" cy="21514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459" y="710948"/>
            <a:ext cx="7583487" cy="1044388"/>
          </a:xfrm>
        </p:spPr>
        <p:txBody>
          <a:bodyPr/>
          <a:lstStyle/>
          <a:p>
            <a:r>
              <a:rPr lang="en-US" dirty="0" smtClean="0"/>
              <a:t>Disposing of a car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547" y="3882880"/>
            <a:ext cx="7583487" cy="4208930"/>
          </a:xfrm>
        </p:spPr>
        <p:txBody>
          <a:bodyPr/>
          <a:lstStyle/>
          <a:p>
            <a:r>
              <a:rPr lang="en-US" dirty="0" smtClean="0"/>
              <a:t>Previous venues for selling</a:t>
            </a:r>
          </a:p>
          <a:p>
            <a:r>
              <a:rPr lang="en-US" dirty="0" smtClean="0"/>
              <a:t>Selling to a dealer</a:t>
            </a:r>
          </a:p>
          <a:p>
            <a:r>
              <a:rPr lang="en-US" dirty="0" smtClean="0"/>
              <a:t>Junking it (</a:t>
            </a:r>
            <a:r>
              <a:rPr lang="en-US" dirty="0" err="1" smtClean="0"/>
              <a:t>Shakensho</a:t>
            </a:r>
            <a:r>
              <a:rPr lang="en-US" dirty="0" smtClean="0"/>
              <a:t>, </a:t>
            </a:r>
            <a:r>
              <a:rPr lang="en-US" dirty="0" err="1" smtClean="0"/>
              <a:t>hanko</a:t>
            </a:r>
            <a:r>
              <a:rPr lang="en-US" dirty="0" smtClean="0"/>
              <a:t> and </a:t>
            </a:r>
            <a:r>
              <a:rPr lang="en-US" dirty="0" err="1" smtClean="0"/>
              <a:t>shoumeisho</a:t>
            </a:r>
            <a:r>
              <a:rPr lang="en-US" dirty="0" smtClean="0"/>
              <a:t>, recycle ken)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90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747953"/>
          </a:xfrm>
        </p:spPr>
        <p:txBody>
          <a:bodyPr/>
          <a:lstStyle/>
          <a:p>
            <a:r>
              <a:rPr lang="en-US" dirty="0" smtClean="0"/>
              <a:t>Unplugging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254393"/>
            <a:ext cx="7583487" cy="4783337"/>
          </a:xfrm>
        </p:spPr>
        <p:txBody>
          <a:bodyPr/>
          <a:lstStyle/>
          <a:p>
            <a:pPr marL="0" indent="0">
              <a:buNone/>
            </a:pPr>
            <a:r>
              <a:rPr lang="en-US" altLang="ja-JP" b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CONTRACTS</a:t>
            </a:r>
            <a:r>
              <a:rPr lang="en-US" altLang="ja-JP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mtClean="0"/>
              <a:t>Cancel </a:t>
            </a:r>
            <a:r>
              <a:rPr lang="en-US" dirty="0" smtClean="0"/>
              <a:t>cellphone early if you can.  Needs to be done in person</a:t>
            </a:r>
            <a:r>
              <a:rPr lang="en-US" smtClean="0"/>
              <a:t>.  Consider </a:t>
            </a:r>
            <a:r>
              <a:rPr lang="en-US" dirty="0" smtClean="0"/>
              <a:t>prepaid for last month</a:t>
            </a:r>
          </a:p>
          <a:p>
            <a:pPr marL="0" indent="0">
              <a:buNone/>
            </a:pPr>
            <a:r>
              <a:rPr lang="en-US" altLang="ja-JP" b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UTILITIES </a:t>
            </a:r>
            <a:r>
              <a:rPr lang="en-US" altLang="ja-JP"/>
              <a:t>Find out what to cancel (</a:t>
            </a:r>
            <a:r>
              <a:rPr lang="en-US" altLang="ja-JP" smtClean="0"/>
              <a:t>Elec, Gas, Water)</a:t>
            </a:r>
            <a:endParaRPr lang="en-US" altLang="ja-JP"/>
          </a:p>
          <a:p>
            <a:pPr lvl="1"/>
            <a:r>
              <a:rPr lang="en-US" smtClean="0"/>
              <a:t>Leave </a:t>
            </a:r>
            <a:r>
              <a:rPr lang="en-US" dirty="0" smtClean="0"/>
              <a:t>money in your account to cover final bills (</a:t>
            </a:r>
            <a:r>
              <a:rPr lang="en-US" dirty="0" err="1" smtClean="0"/>
              <a:t>approx</a:t>
            </a:r>
            <a:r>
              <a:rPr lang="en-US" dirty="0"/>
              <a:t> </a:t>
            </a:r>
            <a:r>
              <a:rPr lang="en-US" dirty="0" smtClean="0"/>
              <a:t>¥50,000)</a:t>
            </a:r>
          </a:p>
          <a:p>
            <a:pPr marL="0" indent="0">
              <a:buNone/>
            </a:pPr>
            <a:r>
              <a:rPr lang="en-US" b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PAPERWORK</a:t>
            </a:r>
            <a:r>
              <a:rPr lang="en-US" smtClean="0"/>
              <a:t> Save </a:t>
            </a:r>
            <a:r>
              <a:rPr lang="en-US" dirty="0" smtClean="0"/>
              <a:t>or make copies of bills so that supervisor will them to reference if questions come up after you leave.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62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ESID</a:t>
            </a:r>
          </a:p>
          <a:p>
            <a:pPr lvl="1"/>
            <a:r>
              <a:rPr lang="en-US" dirty="0" smtClean="0"/>
              <a:t>Cash / Ticket Provided / Reimbursement</a:t>
            </a:r>
          </a:p>
          <a:p>
            <a:pPr lvl="1"/>
            <a:r>
              <a:rPr lang="en-US" dirty="0" smtClean="0"/>
              <a:t>Don’t buy your return ticket before getting approval! </a:t>
            </a:r>
            <a:endParaRPr lang="en-US" dirty="0"/>
          </a:p>
          <a:p>
            <a:pPr lvl="1"/>
            <a:r>
              <a:rPr lang="en-US" smtClean="0"/>
              <a:t>Baggage allowances have changed. </a:t>
            </a:r>
            <a:endParaRPr lang="en-US" dirty="0" smtClean="0"/>
          </a:p>
          <a:p>
            <a:pPr marL="577850" lvl="2" indent="0">
              <a:buNone/>
            </a:pPr>
            <a:r>
              <a:rPr lang="en-US" smtClean="0"/>
              <a:t>	American Airlines, Asiana, Korean</a:t>
            </a:r>
          </a:p>
          <a:p>
            <a:pPr marL="638175" lvl="1" indent="-342900"/>
            <a:r>
              <a:rPr lang="en-US" altLang="ja-JP"/>
              <a:t>Sports equipment cheaper to fly home than ship</a:t>
            </a:r>
          </a:p>
          <a:p>
            <a:pPr marL="29527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143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After JET ... </a:t>
            </a:r>
            <a:r>
              <a:rPr kumimoji="1" lang="en-US" altLang="ja-JP" smtClean="0">
                <a:solidFill>
                  <a:schemeClr val="tx1"/>
                </a:solidFill>
              </a:rPr>
              <a:t>FINANCES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254" y="1461753"/>
            <a:ext cx="7161746" cy="506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2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last paycheck...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May or not be the full amount</a:t>
            </a:r>
          </a:p>
          <a:p>
            <a:r>
              <a:rPr lang="en-US" dirty="0" smtClean="0"/>
              <a:t>you can</a:t>
            </a:r>
          </a:p>
          <a:p>
            <a:r>
              <a:rPr lang="en-US" dirty="0" smtClean="0"/>
              <a:t>you cannot get paid earlier (Group B JETs)</a:t>
            </a:r>
          </a:p>
          <a:p>
            <a:r>
              <a:rPr lang="en-US" dirty="0" smtClean="0"/>
              <a:t>start SAVING now (moving costs are more than u think!)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Leave money in your account for:</a:t>
            </a:r>
          </a:p>
          <a:p>
            <a:r>
              <a:rPr lang="en-US" dirty="0" smtClean="0"/>
              <a:t>Utilities</a:t>
            </a:r>
          </a:p>
          <a:p>
            <a:r>
              <a:rPr lang="en-US" dirty="0" smtClean="0"/>
              <a:t>Resident's Tax (</a:t>
            </a:r>
            <a:r>
              <a:rPr lang="en-US" altLang="ja-JP" dirty="0"/>
              <a:t>for 3</a:t>
            </a:r>
            <a:r>
              <a:rPr lang="en-US" altLang="ja-JP" baseline="30000" dirty="0"/>
              <a:t>rd</a:t>
            </a:r>
            <a:r>
              <a:rPr lang="en-US" altLang="ja-JP" dirty="0"/>
              <a:t> year </a:t>
            </a:r>
            <a:r>
              <a:rPr lang="en-US" altLang="ja-JP" dirty="0" smtClean="0"/>
              <a:t>Plus JETs)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888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Pension Refund  </a:t>
            </a:r>
            <a:r>
              <a:rPr lang="en-US" altLang="ja-JP" sz="2100" smtClean="0"/>
              <a:t>It's </a:t>
            </a:r>
            <a:r>
              <a:rPr lang="en-US" altLang="ja-JP" sz="2100"/>
              <a:t>all about the </a:t>
            </a:r>
            <a:r>
              <a:rPr lang="en-US" altLang="ja-JP" sz="2100" smtClean="0"/>
              <a:t>Fukuzawas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How much?</a:t>
            </a:r>
          </a:p>
          <a:p>
            <a:r>
              <a:rPr lang="en-US" dirty="0" smtClean="0"/>
              <a:t>1 year (12 mos.) ~280,000 JPY</a:t>
            </a:r>
          </a:p>
          <a:p>
            <a:r>
              <a:rPr lang="en-US" dirty="0" smtClean="0"/>
              <a:t>2 years (24 mos.) ~560,000 JPY</a:t>
            </a:r>
          </a:p>
          <a:p>
            <a:r>
              <a:rPr lang="en-US" dirty="0" smtClean="0"/>
              <a:t>3 years (36 mos.) ~840,000 JPY</a:t>
            </a:r>
          </a:p>
          <a:p>
            <a:r>
              <a:rPr lang="en-US" dirty="0" smtClean="0"/>
              <a:t>3 years (36+ mos.) is the cap for pension refunds,</a:t>
            </a:r>
            <a:r>
              <a:rPr lang="en-US" dirty="0"/>
              <a:t> </a:t>
            </a:r>
            <a:r>
              <a:rPr lang="en-US" dirty="0" smtClean="0"/>
              <a:t>consider the pension payments in your 4</a:t>
            </a:r>
            <a:r>
              <a:rPr lang="en-US" baseline="30000" dirty="0" smtClean="0"/>
              <a:t>th</a:t>
            </a:r>
            <a:r>
              <a:rPr lang="en-US" dirty="0" smtClean="0"/>
              <a:t> or 5</a:t>
            </a:r>
            <a:r>
              <a:rPr lang="en-US" baseline="30000" dirty="0" smtClean="0"/>
              <a:t>th</a:t>
            </a:r>
            <a:r>
              <a:rPr lang="en-US" dirty="0" smtClean="0"/>
              <a:t> years a contribution to Japan’s doomed pension system.  Trust me they need it.  </a:t>
            </a:r>
          </a:p>
        </p:txBody>
      </p:sp>
    </p:spTree>
    <p:extLst>
      <p:ext uri="{BB962C8B-B14F-4D97-AF65-F5344CB8AC3E}">
        <p14:creationId xmlns:p14="http://schemas.microsoft.com/office/powerpoint/2010/main" val="145763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056467"/>
            <a:ext cx="7583487" cy="1044388"/>
          </a:xfrm>
        </p:spPr>
        <p:txBody>
          <a:bodyPr/>
          <a:lstStyle/>
          <a:p>
            <a:r>
              <a:rPr lang="en-US" dirty="0" smtClean="0"/>
              <a:t>What you’ll need: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08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nsionfor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995" y="0"/>
            <a:ext cx="4851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9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20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71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leaving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Locate Pension Book (or at least basic pension number) </a:t>
            </a:r>
          </a:p>
          <a:p>
            <a:r>
              <a:rPr lang="en-US" dirty="0" smtClean="0"/>
              <a:t>Appoint Tax Representative and have them fill out form (must live in Japan)</a:t>
            </a:r>
          </a:p>
          <a:p>
            <a:r>
              <a:rPr lang="en-US" dirty="0" smtClean="0"/>
              <a:t>Get your bank’s stamp (if withdrawing to Japanese account)  </a:t>
            </a:r>
          </a:p>
          <a:p>
            <a:r>
              <a:rPr lang="en-US" dirty="0" smtClean="0"/>
              <a:t>File </a:t>
            </a:r>
            <a:r>
              <a:rPr lang="en-US" dirty="0" err="1"/>
              <a:t>T</a:t>
            </a:r>
            <a:r>
              <a:rPr lang="en-US" dirty="0" err="1" smtClean="0"/>
              <a:t>enshutsu</a:t>
            </a:r>
            <a:r>
              <a:rPr lang="en-US" dirty="0" smtClean="0"/>
              <a:t> </a:t>
            </a:r>
            <a:r>
              <a:rPr lang="en-US" dirty="0" err="1"/>
              <a:t>T</a:t>
            </a:r>
            <a:r>
              <a:rPr lang="en-US" dirty="0" err="1" smtClean="0"/>
              <a:t>odoke</a:t>
            </a:r>
            <a:r>
              <a:rPr lang="en-US" dirty="0" smtClean="0"/>
              <a:t> (</a:t>
            </a:r>
            <a:r>
              <a:rPr lang="ja-JP" altLang="en-US" dirty="0" smtClean="0"/>
              <a:t>転出届）</a:t>
            </a:r>
            <a:r>
              <a:rPr lang="en-US" altLang="ja-JP" dirty="0" smtClean="0"/>
              <a:t>with city hall/branch office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94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leaving: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Within 2 years:</a:t>
            </a:r>
          </a:p>
          <a:p>
            <a:r>
              <a:rPr lang="en-US" dirty="0" smtClean="0"/>
              <a:t>Fill out requisition form.</a:t>
            </a:r>
          </a:p>
          <a:p>
            <a:r>
              <a:rPr lang="en-US" dirty="0" smtClean="0"/>
              <a:t>Submit form along with photocopy of your passport ID page and page showing Japan stamp</a:t>
            </a:r>
          </a:p>
          <a:p>
            <a:r>
              <a:rPr lang="en-US" dirty="0" smtClean="0"/>
              <a:t>Payment arrives within 2-6 months (typically Feb)</a:t>
            </a:r>
          </a:p>
          <a:p>
            <a:pPr marL="0" indent="0">
              <a:buNone/>
            </a:pPr>
            <a:r>
              <a:rPr lang="en-US" dirty="0" smtClean="0"/>
              <a:t>Within 5 years:</a:t>
            </a:r>
          </a:p>
          <a:p>
            <a:r>
              <a:rPr lang="en-US" dirty="0" smtClean="0"/>
              <a:t>Send notification of payment to tax rep. and have them apply for refund of taxes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86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584200"/>
          </a:xfrm>
        </p:spPr>
        <p:txBody>
          <a:bodyPr/>
          <a:lstStyle/>
          <a:p>
            <a:r>
              <a:rPr lang="en-US" dirty="0" smtClean="0"/>
              <a:t>Things of 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965200"/>
            <a:ext cx="7583487" cy="5072530"/>
          </a:xfrm>
        </p:spPr>
        <p:txBody>
          <a:bodyPr/>
          <a:lstStyle/>
          <a:p>
            <a:r>
              <a:rPr lang="en-US" dirty="0" smtClean="0"/>
              <a:t>You can apply for multiple refunds</a:t>
            </a:r>
          </a:p>
          <a:p>
            <a:r>
              <a:rPr lang="en-US" dirty="0" smtClean="0"/>
              <a:t>You won’t be refunded if you’ve used pension benefits (Disability)</a:t>
            </a:r>
          </a:p>
          <a:p>
            <a:r>
              <a:rPr lang="en-US" dirty="0" smtClean="0"/>
              <a:t>You may not receive your 20% tax refund if you return to Japan before it has been processed</a:t>
            </a:r>
          </a:p>
          <a:p>
            <a:r>
              <a:rPr lang="en-US" dirty="0" smtClean="0"/>
              <a:t>Applying for your pension doesn’t affect chances of later applying for permanent residence status, or receiving a visa, etc.  You paid the money, it’s your right</a:t>
            </a:r>
          </a:p>
          <a:p>
            <a:r>
              <a:rPr lang="en-US" dirty="0" smtClean="0"/>
              <a:t>Since contributions beyond 3 years aren’t refundable, 4</a:t>
            </a:r>
            <a:r>
              <a:rPr lang="en-US" baseline="30000" dirty="0" smtClean="0"/>
              <a:t>th</a:t>
            </a:r>
            <a:r>
              <a:rPr lang="en-US" dirty="0" smtClean="0"/>
              <a:t> and 5</a:t>
            </a:r>
            <a:r>
              <a:rPr lang="en-US" baseline="30000" dirty="0" smtClean="0"/>
              <a:t>th</a:t>
            </a:r>
            <a:r>
              <a:rPr lang="en-US" dirty="0" smtClean="0"/>
              <a:t> year JETs may want to consider transferring their pension to their home country’s plan.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82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After JET ... </a:t>
            </a:r>
            <a:r>
              <a:rPr kumimoji="1" lang="en-US" altLang="ja-JP" smtClean="0">
                <a:solidFill>
                  <a:schemeClr val="tx1"/>
                </a:solidFill>
              </a:rPr>
              <a:t>REPATRIATION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95" y="2130154"/>
            <a:ext cx="4274094" cy="2943174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101" y="2130154"/>
            <a:ext cx="4306554" cy="2943173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5901372" y="5227216"/>
            <a:ext cx="2999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Life After the BOE: David </a:t>
            </a:r>
            <a:r>
              <a:rPr lang="en-US" sz="1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Namisato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6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821" y="2641599"/>
            <a:ext cx="3968417" cy="39862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</a:t>
            </a:r>
            <a:r>
              <a:rPr lang="en-US" smtClean="0"/>
              <a:t>Culture Shock </a:t>
            </a:r>
            <a:r>
              <a:rPr lang="en-US">
                <a:solidFill>
                  <a:srgbClr val="FFFF00"/>
                </a:solidFill>
              </a:rPr>
              <a:t>S</a:t>
            </a:r>
            <a:r>
              <a:rPr lang="en-US" smtClean="0">
                <a:solidFill>
                  <a:srgbClr val="FFFF00"/>
                </a:solidFill>
              </a:rPr>
              <a:t>tories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5946257" cy="33002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FFFF00"/>
                </a:solidFill>
              </a:rPr>
              <a:t>Be aware of it</a:t>
            </a:r>
          </a:p>
          <a:p>
            <a:pPr lvl="1"/>
            <a:r>
              <a:rPr lang="en-US" dirty="0" smtClean="0"/>
              <a:t>You’ve changed, so has your home</a:t>
            </a:r>
          </a:p>
          <a:p>
            <a:pPr lvl="1"/>
            <a:r>
              <a:rPr lang="en-US" dirty="0" smtClean="0"/>
              <a:t>Idealized version of home</a:t>
            </a:r>
          </a:p>
          <a:p>
            <a:pPr lvl="1"/>
            <a:r>
              <a:rPr lang="en-US" dirty="0" smtClean="0"/>
              <a:t>You can’t always pick up where you left off</a:t>
            </a:r>
          </a:p>
          <a:p>
            <a:pPr lvl="1"/>
            <a:r>
              <a:rPr lang="en-US" dirty="0" smtClean="0"/>
              <a:t>People want Japan in a nutshell.</a:t>
            </a:r>
          </a:p>
          <a:p>
            <a:pPr lvl="1"/>
            <a:r>
              <a:rPr lang="en-US" dirty="0" smtClean="0"/>
              <a:t>JETAA + other groups</a:t>
            </a:r>
          </a:p>
          <a:p>
            <a:pPr lvl="1"/>
            <a:r>
              <a:rPr lang="en-US" dirty="0" smtClean="0"/>
              <a:t>A little downtime is </a:t>
            </a:r>
            <a:r>
              <a:rPr lang="en-US" smtClean="0"/>
              <a:t>OK.</a:t>
            </a:r>
          </a:p>
          <a:p>
            <a:pPr lvl="1"/>
            <a:endParaRPr lang="en-US"/>
          </a:p>
          <a:p>
            <a:pPr marL="282575" lvl="1" indent="0">
              <a:buNone/>
            </a:pPr>
            <a:r>
              <a:rPr lang="en-US" altLang="ja-JP" smtClean="0">
                <a:solidFill>
                  <a:srgbClr val="FFFF00"/>
                </a:solidFill>
              </a:rPr>
              <a:t>SEE:  Google / Youtube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46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06" y="589844"/>
            <a:ext cx="3487128" cy="23159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705" y="579571"/>
            <a:ext cx="3487128" cy="23058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195" y="3013762"/>
            <a:ext cx="3560615" cy="2364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82043" y="5491781"/>
            <a:ext cx="4495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JETAA: We’re Here For You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96" y="6142078"/>
            <a:ext cx="3876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Life After the BOE:  David </a:t>
            </a:r>
            <a:r>
              <a:rPr lang="en-US" dirty="0" err="1" smtClean="0">
                <a:solidFill>
                  <a:schemeClr val="bg1"/>
                </a:solidFill>
              </a:rPr>
              <a:t>Namisato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1353160"/>
            <a:ext cx="7583487" cy="1044388"/>
          </a:xfrm>
        </p:spPr>
        <p:txBody>
          <a:bodyPr/>
          <a:lstStyle/>
          <a:p>
            <a:r>
              <a:rPr lang="en-US" dirty="0" smtClean="0"/>
              <a:t>Malingering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800960"/>
            <a:ext cx="7583487" cy="4208930"/>
          </a:xfrm>
        </p:spPr>
        <p:txBody>
          <a:bodyPr/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year + JETs be aware of your visa status. </a:t>
            </a:r>
            <a:endParaRPr lang="en-US" dirty="0" smtClean="0"/>
          </a:p>
          <a:p>
            <a:pPr lvl="1"/>
            <a:r>
              <a:rPr lang="en-US" dirty="0"/>
              <a:t>Don’t let it expire</a:t>
            </a:r>
            <a:r>
              <a:rPr lang="en-US" dirty="0" smtClean="0"/>
              <a:t>!</a:t>
            </a:r>
          </a:p>
          <a:p>
            <a:r>
              <a:rPr lang="en-US" dirty="0" smtClean="0"/>
              <a:t>30 days to get gone if you want your ticket home paid </a:t>
            </a:r>
            <a:r>
              <a:rPr lang="en-US" smtClean="0"/>
              <a:t>(otherwise 90). </a:t>
            </a:r>
            <a:endParaRPr lang="en-US" dirty="0"/>
          </a:p>
          <a:p>
            <a:r>
              <a:rPr lang="en-US" dirty="0" smtClean="0"/>
              <a:t>Visitor Visa</a:t>
            </a:r>
          </a:p>
          <a:p>
            <a:pPr lvl="1"/>
            <a:r>
              <a:rPr lang="en-US" dirty="0" smtClean="0"/>
              <a:t>Immigration Office</a:t>
            </a:r>
          </a:p>
          <a:p>
            <a:pPr lvl="2"/>
            <a:r>
              <a:rPr lang="en-US" dirty="0" smtClean="0"/>
              <a:t>Bring </a:t>
            </a:r>
            <a:r>
              <a:rPr lang="en-US" dirty="0" err="1" smtClean="0"/>
              <a:t>inkan</a:t>
            </a:r>
            <a:r>
              <a:rPr lang="en-US" dirty="0" smtClean="0"/>
              <a:t>, Gaijin card, ¥4000, passport, and documentation showing the termination of your contract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146" y="182168"/>
            <a:ext cx="4095664" cy="272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61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5664</TotalTime>
  <Words>1744</Words>
  <Application>Microsoft Office PowerPoint</Application>
  <PresentationFormat>画面に合わせる (4:3)</PresentationFormat>
  <Paragraphs>292</Paragraphs>
  <Slides>41</Slides>
  <Notes>31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42" baseType="lpstr">
      <vt:lpstr>Revolution</vt:lpstr>
      <vt:lpstr>PowerPoint プレゼンテーション</vt:lpstr>
      <vt:lpstr>PowerPoint プレゼンテーション</vt:lpstr>
      <vt:lpstr>Moving + New Occupation= 38%</vt:lpstr>
      <vt:lpstr>Reverse Culture Shock</vt:lpstr>
      <vt:lpstr>Checklist Overview</vt:lpstr>
      <vt:lpstr>Leaver's Checklist      START NOW (8 mths)</vt:lpstr>
      <vt:lpstr>Leaver's Checklist    START FEBRUARY (6 mths)</vt:lpstr>
      <vt:lpstr>Leaver's Checklist    START JUNE (2 mths)</vt:lpstr>
      <vt:lpstr>Final Checklist    end of contract/last days</vt:lpstr>
      <vt:lpstr>PowerPoint プレゼンテーション</vt:lpstr>
      <vt:lpstr>PowerPoint プレゼンテーション</vt:lpstr>
      <vt:lpstr>Discussion: Welcome Pack Do's &amp; Don'ts</vt:lpstr>
      <vt:lpstr>1 Orientation (General)</vt:lpstr>
      <vt:lpstr>2 Guidelines for Supervisors</vt:lpstr>
      <vt:lpstr>2 Guidelines for Supervisors</vt:lpstr>
      <vt:lpstr>3 Workplace Orientation</vt:lpstr>
      <vt:lpstr>4 ESID JOB SPEC </vt:lpstr>
      <vt:lpstr>4 ESID JOB SPEC   &gt; only you can describe it </vt:lpstr>
      <vt:lpstr>PowerPoint プレゼンテーション</vt:lpstr>
      <vt:lpstr>Hit the ground running</vt:lpstr>
      <vt:lpstr>PowerPoint プレゼンテーション</vt:lpstr>
      <vt:lpstr>Selling it</vt:lpstr>
      <vt:lpstr>Shipping it</vt:lpstr>
      <vt:lpstr>Junking it</vt:lpstr>
      <vt:lpstr>Disposing of a car</vt:lpstr>
      <vt:lpstr>Unplugging</vt:lpstr>
      <vt:lpstr>Tickets</vt:lpstr>
      <vt:lpstr>PowerPoint プレゼンテーション</vt:lpstr>
      <vt:lpstr>Your last paycheck...</vt:lpstr>
      <vt:lpstr>Pension Refund  It's all about the Fukuzawas</vt:lpstr>
      <vt:lpstr>What you’ll need:</vt:lpstr>
      <vt:lpstr>PowerPoint プレゼンテーション</vt:lpstr>
      <vt:lpstr>PowerPoint プレゼンテーション</vt:lpstr>
      <vt:lpstr>PowerPoint プレゼンテーション</vt:lpstr>
      <vt:lpstr>Before leaving</vt:lpstr>
      <vt:lpstr>After leaving:</vt:lpstr>
      <vt:lpstr>Things of note:</vt:lpstr>
      <vt:lpstr>PowerPoint プレゼンテーション</vt:lpstr>
      <vt:lpstr>Reverse Culture Shock Stories</vt:lpstr>
      <vt:lpstr>PowerPoint プレゼンテーション</vt:lpstr>
      <vt:lpstr>Malingering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Auf Wiedersehen, Goodbye</dc:title>
  <dc:creator>John</dc:creator>
  <cp:lastModifiedBy>kenritsu</cp:lastModifiedBy>
  <cp:revision>147</cp:revision>
  <dcterms:created xsi:type="dcterms:W3CDTF">2013-01-20T06:02:01Z</dcterms:created>
  <dcterms:modified xsi:type="dcterms:W3CDTF">2014-11-18T07:51:15Z</dcterms:modified>
</cp:coreProperties>
</file>