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3004800" cy="9753600"/>
  <p:notesSz cx="6858000" cy="9144000"/>
  <p:defaultTextStyle>
    <a:lvl1pPr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1pPr>
    <a:lvl2pPr indent="2286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2pPr>
    <a:lvl3pPr indent="4572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3pPr>
    <a:lvl4pPr indent="6858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4pPr>
    <a:lvl5pPr indent="9144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5pPr>
    <a:lvl6pPr indent="11430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6pPr>
    <a:lvl7pPr indent="13716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7pPr>
    <a:lvl8pPr indent="16002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8pPr>
    <a:lvl9pPr indent="1828800" algn="ctr" defTabSz="584200">
      <a:defRPr sz="4200">
        <a:solidFill>
          <a:srgbClr val="FFFFFF"/>
        </a:solidFill>
        <a:effectLst>
          <a:outerShdw sx="100000" sy="100000" kx="0" ky="0" algn="b" rotWithShape="0" blurRad="50800" dist="38100" dir="5400000">
            <a:srgbClr val="000000"/>
          </a:outerShdw>
        </a:effectLst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76164">
              <a:alpha val="3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wholeTbl>
    <a:band2H>
      <a:tcTxStyle b="def" i="def"/>
      <a:tcStyle>
        <a:tcBdr/>
        <a:fill>
          <a:solidFill>
            <a:srgbClr val="676164">
              <a:alpha val="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97EB">
              <a:alpha val="75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97EB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4908F">
              <a:alpha val="64999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71E00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2800">
              <a:alpha val="80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wholeTbl>
    <a:band2H>
      <a:tcTxStyle b="def" i="def"/>
      <a:tcStyle>
        <a:tcBdr/>
        <a:fill>
          <a:solidFill>
            <a:srgbClr val="676164">
              <a:alpha val="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400">
              <a:alpha val="90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400">
              <a:alpha val="9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76164">
              <a:alpha val="3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27D7D">
              <a:alpha val="64999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27D7D">
              <a:alpha val="64999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76164">
              <a:alpha val="3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A0A4A8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A0A4A8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1" name="Shape 3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
</file>

<file path=ppt/notesSlides/_rels/notesSlide4.xml.rels><?xml version="1.0" encoding="UTF-8" standalone="yes"?>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
</file>

<file path=ppt/notesSlides/_rels/notesSlide5.xml.rels><?xml version="1.0" encoding="UTF-8" standalone="yes"?>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_rels/notesSlide6.xml.rels><?xml version="1.0" encoding="UTF-8" standalone="yes"?>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9" name="Shape 4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00"/>
              <a:t>Speak about positive aspects.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54" name="Shape 5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00"/>
              <a:t>Get answers from groups. </a:t>
            </a:r>
            <a:endParaRPr sz="2400"/>
          </a:p>
          <a:p>
            <a:pPr lvl="0">
              <a:defRPr sz="1800"/>
            </a:pPr>
            <a:r>
              <a:rPr sz="2400"/>
              <a:t>Basically we need to conclude something like this:</a:t>
            </a:r>
            <a:endParaRPr sz="2400"/>
          </a:p>
          <a:p>
            <a:pPr lvl="0">
              <a:defRPr sz="1800"/>
            </a:pPr>
            <a:r>
              <a:rPr sz="2400"/>
              <a:t>Usually teachers are trying to rush through the text book - vocabulary is being taught. </a:t>
            </a:r>
            <a:endParaRPr sz="2400"/>
          </a:p>
          <a:p>
            <a:pPr lvl="0">
              <a:defRPr sz="1800"/>
            </a:pPr>
            <a:r>
              <a:rPr sz="2400"/>
              <a:t>The JTE most likely goes with this because its the least they can expect from an ALT. Two or three uninterested ALT’s before you and the JTE might be in a set pattern. You will have to prove that you can do more than this. It may never change. Perhaps concentrate on other places where you can make a difference. Speech contests, making tests, storytelling contests etc.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58" name="Shape 5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00"/>
              <a:t>Speak about positive stuff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63" name="Shape 6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00"/>
              <a:t>Very likely that the JTE will depend on the ALT to prepare everything.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68" name="Shape 6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00"/>
              <a:t>Usually whatever the ALT wants to teach goes. This lesson can be re - used with almost every single class depending on their levels.</a:t>
            </a:r>
            <a:endParaRPr sz="2400"/>
          </a:p>
          <a:p>
            <a:pPr lvl="0">
              <a:defRPr sz="1800"/>
            </a:pPr>
            <a:r>
              <a:rPr sz="2400"/>
              <a:t>It is likely that the ALT doesn’t come to the school everyday , there is not time to talk about anything. </a:t>
            </a:r>
            <a:endParaRPr sz="2400"/>
          </a:p>
          <a:p>
            <a:pPr lvl="0">
              <a:defRPr sz="1800"/>
            </a:pPr>
            <a:r>
              <a:rPr sz="2400"/>
              <a:t>The ALT must prepare many lessons.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78" name="Shape 7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00"/>
              <a:t>The textbook - ALT and JTE know exactly where they are in the textbook - what comes next - what has already been learnt. </a:t>
            </a:r>
            <a:endParaRPr sz="2400"/>
          </a:p>
          <a:p>
            <a:pPr lvl="0">
              <a:defRPr sz="1800"/>
            </a:pPr>
            <a:r>
              <a:rPr sz="2400"/>
              <a:t>The JTE knows they can rely on the ALT to provide something relevant to the lesson - the ALT has proven themselves capable of making something useful - like a revision warm up based on previous lessons or a game related to the text book page. </a:t>
            </a:r>
            <a:endParaRPr sz="2400"/>
          </a:p>
          <a:p>
            <a:pPr lvl="0">
              <a:defRPr sz="1800"/>
            </a:pPr>
            <a:r>
              <a:rPr sz="2400"/>
              <a:t>The ALT needs to keep the relationship going well.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850900" y="1270000"/>
            <a:ext cx="11303000" cy="3505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850900" y="4864100"/>
            <a:ext cx="11303000" cy="1574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1pPr>
            <a:lvl2pPr marL="0" indent="2286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2pPr>
            <a:lvl3pPr marL="0" indent="4572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3pPr>
            <a:lvl4pPr marL="0" indent="6858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4pPr>
            <a:lvl5pPr marL="0" indent="9144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One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Two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Three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Four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5981700" y="4508500"/>
            <a:ext cx="1042950" cy="73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Text</a:t>
            </a:r>
          </a:p>
        </p:txBody>
      </p:sp>
      <p:sp>
        <p:nvSpPr>
          <p:cNvPr id="9" name="Shape 9"/>
          <p:cNvSpPr/>
          <p:nvPr>
            <p:ph type="title"/>
          </p:nvPr>
        </p:nvSpPr>
        <p:spPr>
          <a:xfrm>
            <a:off x="787400" y="6807200"/>
            <a:ext cx="11430000" cy="1219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10" name="Shape 10"/>
          <p:cNvSpPr/>
          <p:nvPr>
            <p:ph type="body" idx="1"/>
          </p:nvPr>
        </p:nvSpPr>
        <p:spPr>
          <a:xfrm>
            <a:off x="787400" y="8013700"/>
            <a:ext cx="11430000" cy="15621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1pPr>
            <a:lvl2pPr marL="0" indent="2286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2pPr>
            <a:lvl3pPr marL="0" indent="4572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3pPr>
            <a:lvl4pPr marL="0" indent="6858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4pPr>
            <a:lvl5pPr marL="0" indent="9144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One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Two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Three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Four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>
            <p:ph type="title"/>
          </p:nvPr>
        </p:nvSpPr>
        <p:spPr>
          <a:xfrm>
            <a:off x="787400" y="3657600"/>
            <a:ext cx="11430000" cy="2438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title"/>
          </p:nvPr>
        </p:nvSpPr>
        <p:spPr>
          <a:xfrm>
            <a:off x="787400" y="1384300"/>
            <a:ext cx="5638800" cy="3505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15" name="Shape 15"/>
          <p:cNvSpPr/>
          <p:nvPr>
            <p:ph type="body" idx="1"/>
          </p:nvPr>
        </p:nvSpPr>
        <p:spPr>
          <a:xfrm>
            <a:off x="787400" y="4876800"/>
            <a:ext cx="5638800" cy="3759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1pPr>
            <a:lvl2pPr marL="0" indent="2286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2pPr>
            <a:lvl3pPr marL="0" indent="4572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3pPr>
            <a:lvl4pPr marL="0" indent="6858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4pPr>
            <a:lvl5pPr marL="0" indent="9144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One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Two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Three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Four</a:t>
            </a:r>
            <a:endParaRPr sz="4200">
              <a:solidFill>
                <a:srgbClr val="73B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20" name="Shape 2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One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Two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Three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Four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23" name="Shape 23"/>
          <p:cNvSpPr/>
          <p:nvPr>
            <p:ph type="body" idx="1"/>
          </p:nvPr>
        </p:nvSpPr>
        <p:spPr>
          <a:xfrm>
            <a:off x="787400" y="2768600"/>
            <a:ext cx="54229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One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Two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Three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Four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body" idx="1"/>
          </p:nvPr>
        </p:nvSpPr>
        <p:spPr>
          <a:xfrm>
            <a:off x="787400" y="1371600"/>
            <a:ext cx="11430000" cy="70104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One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Two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Three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Four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787400" y="254000"/>
            <a:ext cx="114300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787400" y="2768600"/>
            <a:ext cx="11430000" cy="571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One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Two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Three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Four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spd="med" advClick="1"/>
  <p:txStyles>
    <p:titleStyle>
      <a:lvl1pPr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1pPr>
      <a:lvl2pPr indent="2286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2pPr>
      <a:lvl3pPr indent="4572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3pPr>
      <a:lvl4pPr indent="6858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4pPr>
      <a:lvl5pPr indent="9144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5pPr>
      <a:lvl6pPr indent="11430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6pPr>
      <a:lvl7pPr indent="13716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7pPr>
      <a:lvl8pPr indent="16002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8pPr>
      <a:lvl9pPr indent="1828800" defTabSz="584200">
        <a:defRPr sz="72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9pPr>
    </p:titleStyle>
    <p:bodyStyle>
      <a:lvl1pPr marL="4445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1pPr>
      <a:lvl2pPr marL="8890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2pPr>
      <a:lvl3pPr marL="13335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3pPr>
      <a:lvl4pPr marL="17780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4pPr>
      <a:lvl5pPr marL="22225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5pPr>
      <a:lvl6pPr marL="26670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6pPr>
      <a:lvl7pPr marL="31115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7pPr>
      <a:lvl8pPr marL="35560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8pPr>
      <a:lvl9pPr marL="4000500" indent="-444500" defTabSz="584200">
        <a:spcBef>
          <a:spcPts val="3600"/>
        </a:spcBef>
        <a:buSzPct val="30000"/>
        <a:buBlip>
          <a:blip r:embed="rId3"/>
        </a:buBlip>
        <a:defRPr sz="3600">
          <a:solidFill>
            <a:srgbClr val="FFFFFF"/>
          </a:solidFill>
          <a:effectLst>
            <a:outerShdw sx="100000" sy="100000" kx="0" ky="0" algn="b" rotWithShape="0" blurRad="50800" dist="38100" dir="540000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9pPr>
    </p:bodyStyle>
    <p:otherStyle>
      <a:lvl1pPr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2286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4572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6858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9144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11430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13716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6002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828800" algn="r" defTabSz="584200">
        <a:defRPr b="1"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Three types of teams in team teaching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Justin Foster-Sutherland and Rich Basile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Why you should listen to me.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xfrm>
            <a:off x="787400" y="1068857"/>
            <a:ext cx="11430000" cy="24384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Lets make groups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Lets learn about each other.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Purpose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Team 1 : The JTE - tape recorder team.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Team 1 : The JTE - tape recorder team.</a:t>
            </a:r>
          </a:p>
        </p:txBody>
      </p:sp>
      <p:sp>
        <p:nvSpPr>
          <p:cNvPr id="47" name="Shape 4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JTE leads everything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ALT stands in to provide native pronunciation.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Team 1 : The JTE - tape recorder team.</a:t>
            </a:r>
          </a:p>
        </p:txBody>
      </p:sp>
      <p:sp>
        <p:nvSpPr>
          <p:cNvPr id="52" name="Shape 5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Group discussion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buBlip>
                <a:blip r:embed="rId3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What is usually being taught in this situation?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buBlip>
                <a:blip r:embed="rId3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When in an ALTs career should we use this style?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Team 2 : The ALT entertainer - JTE supervisor team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title"/>
          </p:nvPr>
        </p:nvSpPr>
        <p:spPr>
          <a:xfrm>
            <a:off x="787400" y="254000"/>
            <a:ext cx="11430000" cy="2279750"/>
          </a:xfrm>
          <a:prstGeom prst="rect">
            <a:avLst/>
          </a:prstGeom>
        </p:spPr>
        <p:txBody>
          <a:bodyPr/>
          <a:lstStyle>
            <a:lvl1pPr defTabSz="385572">
              <a:defRPr sz="4752">
                <a:effectLst>
                  <a:outerShdw sx="100000" sy="100000" kx="0" ky="0" algn="b" rotWithShape="0" blurRad="33528" dist="25146" dir="5400000">
                    <a:srgbClr val="000000"/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752">
                <a:solidFill>
                  <a:srgbClr val="FFFFFF"/>
                </a:solidFill>
                <a:effectLst>
                  <a:outerShdw sx="100000" sy="100000" kx="0" ky="0" algn="b" rotWithShape="0" blurRad="33528" dist="25146" dir="5400000">
                    <a:srgbClr val="000000"/>
                  </a:outerShdw>
                </a:effectLst>
              </a:rPr>
              <a:t>Team 2: The ALT entertainer - JTE supervisor team</a:t>
            </a:r>
            <a:endParaRPr sz="4752">
              <a:solidFill>
                <a:srgbClr val="FFFFFF"/>
              </a:solidFill>
              <a:effectLst>
                <a:outerShdw sx="100000" sy="100000" kx="0" ky="0" algn="b" rotWithShape="0" blurRad="33528" dist="25146" dir="5400000">
                  <a:srgbClr val="000000"/>
                </a:outerShdw>
              </a:effectLst>
            </a:endParaRPr>
          </a:p>
        </p:txBody>
      </p:sp>
      <p:sp>
        <p:nvSpPr>
          <p:cNvPr id="61" name="Shape 6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ALT leads everything 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JTE provides translation if needed and may control badly behaved students.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4781">
              <a:defRPr sz="5112">
                <a:effectLst>
                  <a:outerShdw sx="100000" sy="100000" kx="0" ky="0" algn="b" rotWithShape="0" blurRad="36068" dist="27050" dir="5400000">
                    <a:srgbClr val="000000"/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112">
                <a:solidFill>
                  <a:srgbClr val="FFFFFF"/>
                </a:solidFill>
                <a:effectLst>
                  <a:outerShdw sx="100000" sy="100000" kx="0" ky="0" algn="b" rotWithShape="0" blurRad="36068" dist="27050" dir="5400000">
                    <a:srgbClr val="000000"/>
                  </a:outerShdw>
                </a:effectLst>
              </a:rPr>
              <a:t>Team 2: The ALT entertainer - JTE supervisor team</a:t>
            </a:r>
            <a:endParaRPr sz="5112">
              <a:solidFill>
                <a:srgbClr val="FFFFFF"/>
              </a:solidFill>
              <a:effectLst>
                <a:outerShdw sx="100000" sy="100000" kx="0" ky="0" algn="b" rotWithShape="0" blurRad="36068" dist="27050" dir="5400000">
                  <a:srgbClr val="000000"/>
                </a:outerShdw>
              </a:effectLst>
            </a:endParaRP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Group discussion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buBlip>
                <a:blip r:embed="rId3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What is usually being taught in this situation?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buBlip>
                <a:blip r:embed="rId3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When in an ALT’s career can we use this style?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Team 3 : Professional colleagues team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Team 3 - Professional colleagues team</a:t>
            </a:r>
          </a:p>
        </p:txBody>
      </p:sp>
      <p:sp>
        <p:nvSpPr>
          <p:cNvPr id="73" name="Shape 7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ALT and JTE meet to discuss the next lesson.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ALT and JTE take turns leading different parts of the lesson.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Team 3 - Professional colleagues team</a:t>
            </a:r>
          </a:p>
        </p:txBody>
      </p:sp>
      <p:sp>
        <p:nvSpPr>
          <p:cNvPr id="76" name="Shape 7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Group discussion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buBlip>
                <a:blip r:embed="rId3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What is usually being taught in this situation?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buBlip>
                <a:blip r:embed="rId3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When in the ALT’s career can they do this?</a:t>
            </a:r>
            <a:endParaRPr sz="3600">
              <a:solidFill>
                <a:srgbClr val="FFFFFF"/>
              </a:solidFill>
              <a:effectLst>
                <a:outerShdw sx="100000" sy="100000" kx="0" ky="0" algn="b" rotWithShape="0" blurRad="50800" dist="38100" dir="5400000">
                  <a:srgbClr val="000000"/>
                </a:outerShdw>
              </a:effectLst>
            </a:endParaRPr>
          </a:p>
          <a:p>
            <a:pPr lvl="1">
              <a:buBlip>
                <a:blip r:embed="rId3"/>
              </a:buBlip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Is there a time when we should not use this style?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</a:rPr>
              <a:t>Any Questions?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Industrial">
  <a:themeElements>
    <a:clrScheme name="Industrial">
      <a:dk1>
        <a:srgbClr val="BC00FF"/>
      </a:dk1>
      <a:lt1>
        <a:srgbClr val="FFFFFF"/>
      </a:lt1>
      <a:dk2>
        <a:srgbClr val="53585F"/>
      </a:dk2>
      <a:lt2>
        <a:srgbClr val="DCDEE0"/>
      </a:lt2>
      <a:accent1>
        <a:srgbClr val="0073CF"/>
      </a:accent1>
      <a:accent2>
        <a:srgbClr val="1A941F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Industrial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Indust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Industrial">
  <a:themeElements>
    <a:clrScheme name="Industrial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73CF"/>
      </a:accent1>
      <a:accent2>
        <a:srgbClr val="1A941F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Industrial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Indust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50800" dist="38100" dir="540000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