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75" r:id="rId3"/>
    <p:sldId id="316" r:id="rId4"/>
    <p:sldId id="259" r:id="rId5"/>
    <p:sldId id="258" r:id="rId6"/>
    <p:sldId id="307" r:id="rId7"/>
    <p:sldId id="299" r:id="rId8"/>
    <p:sldId id="327" r:id="rId9"/>
    <p:sldId id="303" r:id="rId10"/>
    <p:sldId id="328" r:id="rId11"/>
    <p:sldId id="329" r:id="rId12"/>
    <p:sldId id="330" r:id="rId13"/>
    <p:sldId id="320" r:id="rId14"/>
    <p:sldId id="331" r:id="rId15"/>
    <p:sldId id="298" r:id="rId16"/>
    <p:sldId id="324" r:id="rId17"/>
    <p:sldId id="321" r:id="rId18"/>
    <p:sldId id="332" r:id="rId19"/>
    <p:sldId id="323" r:id="rId20"/>
    <p:sldId id="325" r:id="rId21"/>
    <p:sldId id="333" r:id="rId22"/>
    <p:sldId id="334" r:id="rId23"/>
    <p:sldId id="319" r:id="rId24"/>
    <p:sldId id="317" r:id="rId25"/>
    <p:sldId id="300" r:id="rId26"/>
    <p:sldId id="309" r:id="rId27"/>
    <p:sldId id="27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4E0D"/>
    <a:srgbClr val="F47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-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E0A0E-5EEF-4F33-A2F4-D770F804D748}" type="datetimeFigureOut">
              <a:rPr kumimoji="1" lang="ja-JP" altLang="en-US" smtClean="0"/>
              <a:t>18/11/2014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63D1F-3DB0-4A5A-92BA-4970B3374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54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mtClean="0"/>
              <a:t>Even fluent Ss (with an American</a:t>
            </a:r>
            <a:r>
              <a:rPr kumimoji="1" lang="en-US" altLang="ja-JP" baseline="0" smtClean="0"/>
              <a:t> parent) refer to the text. It's a Japanese HABIT.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63D1F-3DB0-4A5A-92BA-4970B337412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52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2502945"/>
            <a:ext cx="1466879" cy="1676400"/>
            <a:chOff x="1230573" y="1890215"/>
            <a:chExt cx="1444388" cy="1650696"/>
          </a:xfrm>
        </p:grpSpPr>
        <p:sp>
          <p:nvSpPr>
            <p:cNvPr id="9" name="Oval 8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 rot="5400000" flipH="1">
            <a:off x="4572000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1"/>
            <a:ext cx="3273552" cy="164054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6"/>
            <a:ext cx="3273552" cy="530352"/>
          </a:xfr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 rot="5400000">
            <a:off x="4585448" y="1603786"/>
            <a:ext cx="3474720" cy="3474720"/>
          </a:xfrm>
          <a:prstGeom prst="round2SameRect">
            <a:avLst>
              <a:gd name="adj1" fmla="val 3096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vert="vert270"/>
          <a:lstStyle>
            <a:lvl1pPr marL="0" indent="0"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1842448"/>
            <a:ext cx="1466879" cy="1676400"/>
            <a:chOff x="1230573" y="1890215"/>
            <a:chExt cx="1444388" cy="1650696"/>
          </a:xfrm>
        </p:grpSpPr>
        <p:sp>
          <p:nvSpPr>
            <p:cNvPr id="27" name="Oval 26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Oval 27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Oval 28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Oval 29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447" y="3114115"/>
            <a:ext cx="3276600" cy="1162050"/>
          </a:xfrm>
        </p:spPr>
        <p:txBody>
          <a:bodyPr tIns="0" bIns="0" anchor="b" anchorCtr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6447" y="4343400"/>
            <a:ext cx="3276600" cy="533400"/>
          </a:xfrm>
        </p:spPr>
        <p:txBody>
          <a:bodyPr tIns="0" bIns="0">
            <a:normAutofit/>
          </a:bodyPr>
          <a:lstStyle>
            <a:lvl1pPr marL="0" indent="0" algn="ctr">
              <a:spcBef>
                <a:spcPct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6"/>
          <p:cNvGrpSpPr/>
          <p:nvPr/>
        </p:nvGrpSpPr>
        <p:grpSpPr>
          <a:xfrm>
            <a:off x="222912" y="1254456"/>
            <a:ext cx="7892388" cy="3918778"/>
            <a:chOff x="222912" y="1254456"/>
            <a:chExt cx="7892388" cy="3918778"/>
          </a:xfrm>
        </p:grpSpPr>
        <p:sp>
          <p:nvSpPr>
            <p:cNvPr id="7" name="Rounded Rectangle 6"/>
            <p:cNvSpPr/>
            <p:nvPr/>
          </p:nvSpPr>
          <p:spPr>
            <a:xfrm>
              <a:off x="1028700" y="1600200"/>
              <a:ext cx="7086600" cy="3474720"/>
            </a:xfrm>
            <a:prstGeom prst="roundRect">
              <a:avLst>
                <a:gd name="adj" fmla="val 312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222912" y="1254456"/>
              <a:ext cx="3429000" cy="3918778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182" y="2021541"/>
            <a:ext cx="4200618" cy="1362075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424" y="3388659"/>
            <a:ext cx="4603376" cy="108332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21040" y="363071"/>
            <a:ext cx="609600" cy="365125"/>
          </a:xfrm>
        </p:spPr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212" y="1548761"/>
            <a:ext cx="3657600" cy="274320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8352" y="2021456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1533" y="1548761"/>
            <a:ext cx="3657600" cy="274320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673" y="2019869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21729" y="365760"/>
            <a:ext cx="609600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15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7" name="Rounded Rectangle 16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8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0" name="Rounded Rectangle 9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7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6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9" y="304800"/>
            <a:ext cx="4948269" cy="719424"/>
          </a:xfrm>
        </p:spPr>
        <p:txBody>
          <a:bodyPr anchor="b"/>
          <a:lstStyle>
            <a:lvl1pPr algn="l">
              <a:defRPr sz="2200" b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13" y="2292824"/>
            <a:ext cx="4959126" cy="38333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0" y="1160463"/>
            <a:ext cx="4948269" cy="95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429001" y="450850"/>
            <a:ext cx="4922184" cy="461168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6758" y="5069541"/>
            <a:ext cx="4924425" cy="662519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6759" y="5732060"/>
            <a:ext cx="4924425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1609725"/>
            <a:ext cx="5343525" cy="228123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3904812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4586704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443552"/>
            <a:ext cx="5343525" cy="2281238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2015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3362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3021106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723362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, 2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3442648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5"/>
          </p:nvPr>
        </p:nvSpPr>
        <p:spPr>
          <a:xfrm>
            <a:off x="5840505" y="4108759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40505" y="34426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, 3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4462815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3021107" y="2452048"/>
            <a:ext cx="2743200" cy="1956816"/>
          </a:xfrm>
          <a:prstGeom prst="rect">
            <a:avLst/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40505" y="3133941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40505" y="24520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/>
          </p:nvPr>
        </p:nvSpPr>
        <p:spPr>
          <a:xfrm>
            <a:off x="5840505" y="5135813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5840505" y="4462815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206" y="685800"/>
            <a:ext cx="4924424" cy="886968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40206" y="2020888"/>
            <a:ext cx="4924425" cy="410686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4800" y="750580"/>
            <a:ext cx="914400" cy="5381934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100" y="749300"/>
            <a:ext cx="3924300" cy="53768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2F0292D-1797-49A5-8D2D-8D50C72EF3CC}" type="datetimeFigureOut">
              <a:rPr lang="en-US" smtClean="0"/>
              <a:t>18/11/2014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0" y="685800"/>
            <a:ext cx="4948238" cy="8869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0" y="2020888"/>
            <a:ext cx="4946602" cy="41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" y="287767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18"/>
          <p:cNvGrpSpPr/>
          <p:nvPr/>
        </p:nvGrpSpPr>
        <p:grpSpPr>
          <a:xfrm>
            <a:off x="842682" y="2971800"/>
            <a:ext cx="914400" cy="914400"/>
            <a:chOff x="842682" y="2971800"/>
            <a:chExt cx="914400" cy="914400"/>
          </a:xfrm>
        </p:grpSpPr>
        <p:sp>
          <p:nvSpPr>
            <p:cNvPr id="8" name="Rounded Rectangle 7"/>
            <p:cNvSpPr/>
            <p:nvPr userDrawn="1"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 userDrawn="1"/>
          </p:nvGrpSpPr>
          <p:grpSpPr>
            <a:xfrm>
              <a:off x="948372" y="3034352"/>
              <a:ext cx="700732" cy="800822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 userDrawn="1"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 userDrawn="1"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xmlns:p14="http://schemas.microsoft.com/office/powerpoint/2010/main" spd="slow">
    <p:pull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28800" indent="-227013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5813" indent="-227013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gif"/><Relationship Id="rId5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2"/>
            <a:ext cx="3273552" cy="216064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ART OF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TEACHING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5"/>
            <a:ext cx="3273552" cy="138614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WORKSHOP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SDC 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528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 in Ireland: Comparison &amp; Methods</a:t>
            </a:r>
          </a:p>
          <a:p>
            <a:r>
              <a:rPr lang="en-US" dirty="0"/>
              <a:t>Teaching in Japan</a:t>
            </a:r>
            <a:r>
              <a:rPr lang="en-US" dirty="0" smtClean="0"/>
              <a:t>: Challenges &amp; </a:t>
            </a:r>
            <a:r>
              <a:rPr lang="en-US" b="1" dirty="0" smtClean="0"/>
              <a:t>Solutions</a:t>
            </a:r>
          </a:p>
          <a:p>
            <a:r>
              <a:rPr lang="en-US" dirty="0" smtClean="0"/>
              <a:t>DEMO: Effective </a:t>
            </a:r>
            <a:r>
              <a:rPr lang="en-US" b="1" dirty="0" smtClean="0"/>
              <a:t>Games &amp; Activities</a:t>
            </a:r>
          </a:p>
          <a:p>
            <a:r>
              <a:rPr lang="en-US" dirty="0" smtClean="0"/>
              <a:t>Discussion Forum (Q&amp;A)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9001" y="5089662"/>
            <a:ext cx="4946602" cy="135084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u="sng" dirty="0" smtClean="0"/>
              <a:t>Workshop Challenge: </a:t>
            </a:r>
          </a:p>
          <a:p>
            <a:pPr algn="r"/>
            <a:r>
              <a:rPr lang="en-US" sz="2400" dirty="0" smtClean="0"/>
              <a:t>Let’s do it </a:t>
            </a:r>
            <a:r>
              <a:rPr lang="en-US" sz="2400" b="1" dirty="0" smtClean="0"/>
              <a:t>all</a:t>
            </a:r>
            <a:r>
              <a:rPr lang="en-US" sz="2400" dirty="0" smtClean="0"/>
              <a:t> in English!</a:t>
            </a:r>
            <a:endParaRPr lang="en-US" sz="2400" dirty="0"/>
          </a:p>
        </p:txBody>
      </p:sp>
      <p:pic>
        <p:nvPicPr>
          <p:cNvPr id="5" name="Picture 4" descr="diving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50"/>
          <a:stretch/>
        </p:blipFill>
        <p:spPr>
          <a:xfrm>
            <a:off x="0" y="1132131"/>
            <a:ext cx="3268004" cy="364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305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51781" y="685800"/>
            <a:ext cx="4948238" cy="8869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Irish Language </a:t>
            </a:r>
          </a:p>
          <a:p>
            <a:r>
              <a:rPr lang="en-US" dirty="0" smtClean="0"/>
              <a:t>(Gaelic)</a:t>
            </a:r>
            <a:endParaRPr lang="en-US" dirty="0"/>
          </a:p>
        </p:txBody>
      </p:sp>
      <p:pic>
        <p:nvPicPr>
          <p:cNvPr id="5" name="Picture 4" descr="311px-Map_of_Celtic_Nations_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97184" cy="6350525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251781" y="2020888"/>
            <a:ext cx="5299302" cy="41052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SzPct val="130000"/>
              <a:buFont typeface="Wingdings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2"/>
              </a:buClr>
              <a:buSzPct val="130000"/>
              <a:buFont typeface="Wingdings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30000"/>
              <a:buFont typeface="Wingdings" pitchFamily="2" charset="2"/>
              <a:buChar char="§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28800" indent="-227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30000"/>
              <a:buFont typeface="Wingdings" pitchFamily="2" charset="2"/>
              <a:buChar char="§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813" indent="-227013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 </a:t>
            </a:r>
            <a:r>
              <a:rPr lang="en-US" b="1" dirty="0" smtClean="0"/>
              <a:t>Celtic</a:t>
            </a:r>
            <a:r>
              <a:rPr lang="en-US" dirty="0" smtClean="0"/>
              <a:t> language</a:t>
            </a:r>
            <a:r>
              <a:rPr lang="en-US" i="1" dirty="0" smtClean="0"/>
              <a:t> (English is West Germanic)</a:t>
            </a:r>
          </a:p>
          <a:p>
            <a:r>
              <a:rPr lang="en-US" dirty="0" smtClean="0"/>
              <a:t>2,500+ </a:t>
            </a:r>
            <a:r>
              <a:rPr lang="en-US" dirty="0" err="1" smtClean="0"/>
              <a:t>yrs</a:t>
            </a:r>
            <a:r>
              <a:rPr lang="en-US" dirty="0" smtClean="0"/>
              <a:t> old </a:t>
            </a:r>
            <a:r>
              <a:rPr lang="en-US" i="1" dirty="0" smtClean="0"/>
              <a:t>(oldest still spoken in Europe)</a:t>
            </a:r>
          </a:p>
          <a:p>
            <a:r>
              <a:rPr lang="en-US" i="1" dirty="0" smtClean="0"/>
              <a:t> </a:t>
            </a:r>
            <a:r>
              <a:rPr lang="en-US" dirty="0" smtClean="0"/>
              <a:t>Prohibited by English rulers until 1871.  Official EU language since 2007.</a:t>
            </a:r>
          </a:p>
          <a:p>
            <a:r>
              <a:rPr lang="en-US" dirty="0" smtClean="0"/>
              <a:t>LAW: Mandatory in public schools (age 5-16)</a:t>
            </a:r>
          </a:p>
          <a:p>
            <a:r>
              <a:rPr lang="en-US" dirty="0" smtClean="0"/>
              <a:t>University requirement: must pass Irish, English &amp; Math (+ 3 other subjects, to include </a:t>
            </a:r>
            <a:r>
              <a:rPr lang="en-US" dirty="0"/>
              <a:t>a </a:t>
            </a:r>
            <a:r>
              <a:rPr lang="en-US" i="1" dirty="0"/>
              <a:t>foreign </a:t>
            </a:r>
            <a:r>
              <a:rPr lang="en-US" i="1" dirty="0" smtClean="0"/>
              <a:t>language</a:t>
            </a:r>
            <a:r>
              <a:rPr lang="en-US" dirty="0" smtClean="0"/>
              <a:t>).</a:t>
            </a:r>
            <a:endParaRPr lang="en-US" i="1" dirty="0" smtClean="0"/>
          </a:p>
          <a:p>
            <a:r>
              <a:rPr lang="en-US" dirty="0" smtClean="0"/>
              <a:t>While </a:t>
            </a:r>
            <a:r>
              <a:rPr lang="en-US" dirty="0"/>
              <a:t>41% of the Irish population say they </a:t>
            </a:r>
            <a:r>
              <a:rPr lang="en-US" b="1" dirty="0"/>
              <a:t>can</a:t>
            </a:r>
            <a:r>
              <a:rPr lang="en-US" dirty="0"/>
              <a:t> </a:t>
            </a:r>
            <a:r>
              <a:rPr lang="en-US" b="1" dirty="0"/>
              <a:t>speak</a:t>
            </a:r>
            <a:r>
              <a:rPr lang="en-US" dirty="0"/>
              <a:t> it, only 18.7% speak it daily.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95431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Irish Perspective</a:t>
            </a:r>
            <a:endParaRPr lang="en-US" dirty="0"/>
          </a:p>
        </p:txBody>
      </p:sp>
      <p:pic>
        <p:nvPicPr>
          <p:cNvPr id="6" name="Content Placeholder 3" descr="Irish_flag_english_flag_map_styl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364" r="-66364"/>
          <a:stretch>
            <a:fillRect/>
          </a:stretch>
        </p:blipFill>
        <p:spPr>
          <a:xfrm>
            <a:off x="-1733928" y="1874528"/>
            <a:ext cx="5972088" cy="3284416"/>
          </a:xfrm>
          <a:prstGeom prst="rect">
            <a:avLst/>
          </a:prstGeom>
        </p:spPr>
      </p:pic>
      <p:pic>
        <p:nvPicPr>
          <p:cNvPr id="7" name="Content Placeholder 3" descr="irish_passport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218" r="2843"/>
          <a:stretch/>
        </p:blipFill>
        <p:spPr>
          <a:xfrm>
            <a:off x="-1938695" y="1874528"/>
            <a:ext cx="4861550" cy="335765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9" y="2020888"/>
            <a:ext cx="5248855" cy="4105275"/>
          </a:xfrm>
        </p:spPr>
        <p:txBody>
          <a:bodyPr>
            <a:normAutofit/>
          </a:bodyPr>
          <a:lstStyle/>
          <a:p>
            <a:r>
              <a:rPr lang="en-US" dirty="0" smtClean="0"/>
              <a:t>Teachers are </a:t>
            </a:r>
            <a:r>
              <a:rPr lang="en-US" dirty="0"/>
              <a:t>rarely native </a:t>
            </a:r>
            <a:r>
              <a:rPr lang="en-US" dirty="0" smtClean="0"/>
              <a:t>speakers of Irish.</a:t>
            </a:r>
            <a:endParaRPr lang="en-US" dirty="0"/>
          </a:p>
          <a:p>
            <a:r>
              <a:rPr lang="en-US" dirty="0" smtClean="0"/>
              <a:t>Few teachers feel grammar confident.</a:t>
            </a:r>
            <a:endParaRPr lang="en-US" dirty="0"/>
          </a:p>
          <a:p>
            <a:r>
              <a:rPr lang="en-US" dirty="0"/>
              <a:t>Students have low motivation to speak </a:t>
            </a:r>
            <a:r>
              <a:rPr lang="en-US" dirty="0" smtClean="0"/>
              <a:t>it (cultural</a:t>
            </a:r>
            <a:r>
              <a:rPr lang="en-US" dirty="0"/>
              <a:t>&gt; “not good enough” ) 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Similar to Japan: ashamed that after 12+ years of study, still can’t speak Irish well.</a:t>
            </a:r>
          </a:p>
          <a:p>
            <a:r>
              <a:rPr lang="en-US" dirty="0" smtClean="0"/>
              <a:t>Why?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97602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042412"/>
            <a:ext cx="4946602" cy="410527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basics</a:t>
            </a:r>
            <a:r>
              <a:rPr lang="en-US" dirty="0" smtClean="0"/>
              <a:t> of teaching any language</a:t>
            </a:r>
            <a:endParaRPr lang="en-US" dirty="0"/>
          </a:p>
          <a:p>
            <a:r>
              <a:rPr lang="en-US" dirty="0" smtClean="0"/>
              <a:t>how </a:t>
            </a:r>
            <a:r>
              <a:rPr lang="en-US" dirty="0"/>
              <a:t>to </a:t>
            </a:r>
            <a:r>
              <a:rPr lang="en-US" b="1" dirty="0" smtClean="0"/>
              <a:t>remedy</a:t>
            </a:r>
            <a:r>
              <a:rPr lang="en-US" dirty="0" smtClean="0"/>
              <a:t> cultural handicaps while teaching</a:t>
            </a:r>
          </a:p>
          <a:p>
            <a:r>
              <a:rPr lang="en-US" dirty="0" smtClean="0"/>
              <a:t>how to </a:t>
            </a:r>
            <a:r>
              <a:rPr lang="en-US" b="1" dirty="0" smtClean="0"/>
              <a:t>enable</a:t>
            </a:r>
            <a:r>
              <a:rPr lang="en-US" dirty="0" smtClean="0"/>
              <a:t> language acquisition independent </a:t>
            </a:r>
            <a:r>
              <a:rPr lang="en-US" smtClean="0"/>
              <a:t>of reading</a:t>
            </a:r>
          </a:p>
          <a:p>
            <a:r>
              <a:rPr lang="en-US" smtClean="0"/>
              <a:t>how to </a:t>
            </a:r>
            <a:r>
              <a:rPr lang="en-US" b="1" smtClean="0"/>
              <a:t>maximize</a:t>
            </a:r>
            <a:r>
              <a:rPr lang="en-US" smtClean="0"/>
              <a:t> student speaking time in class</a:t>
            </a:r>
            <a:endParaRPr lang="en-US" dirty="0" smtClean="0"/>
          </a:p>
          <a:p>
            <a:r>
              <a:rPr lang="en-US" dirty="0" smtClean="0"/>
              <a:t>how to best use </a:t>
            </a:r>
            <a:r>
              <a:rPr lang="en-US" b="1" dirty="0" smtClean="0"/>
              <a:t>team-teaching</a:t>
            </a:r>
            <a:r>
              <a:rPr lang="en-US" dirty="0" smtClean="0"/>
              <a:t> to achieve the above.</a:t>
            </a:r>
          </a:p>
          <a:p>
            <a:endParaRPr lang="en-US" dirty="0" smtClean="0"/>
          </a:p>
        </p:txBody>
      </p:sp>
      <p:pic>
        <p:nvPicPr>
          <p:cNvPr id="4" name="Picture 3" descr="high-dive-by-norman-rockwell_captio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6" b="10175"/>
          <a:stretch/>
        </p:blipFill>
        <p:spPr>
          <a:xfrm>
            <a:off x="0" y="1202485"/>
            <a:ext cx="2887664" cy="456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736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Me!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WARM-UP GAME</a:t>
            </a:r>
            <a:endParaRPr lang="en-US" dirty="0"/>
          </a:p>
        </p:txBody>
      </p:sp>
      <p:pic>
        <p:nvPicPr>
          <p:cNvPr id="5" name="Picture 4" descr="無題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9" y="424420"/>
            <a:ext cx="4428301" cy="567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9210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Warm up 1: Pick 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Q&amp;A </a:t>
            </a:r>
            <a:r>
              <a:rPr lang="en-US" b="1" smtClean="0"/>
              <a:t>pair practice </a:t>
            </a:r>
            <a:r>
              <a:rPr lang="en-US" smtClean="0"/>
              <a:t>with emphasis on REAL COMMUNICATION/ </a:t>
            </a:r>
            <a:r>
              <a:rPr lang="en-US" smtClean="0">
                <a:solidFill>
                  <a:schemeClr val="tx1"/>
                </a:solidFill>
              </a:rPr>
              <a:t>impromptu speaking.</a:t>
            </a:r>
          </a:p>
          <a:p>
            <a:r>
              <a:rPr lang="en-US" smtClean="0"/>
              <a:t>“Too slow!” (think fast)</a:t>
            </a:r>
            <a:endParaRPr lang="en-US" dirty="0" smtClean="0"/>
          </a:p>
          <a:p>
            <a:r>
              <a:rPr lang="en-US" smtClean="0"/>
              <a:t>“Eye contact!” (focus on the listener)</a:t>
            </a:r>
          </a:p>
          <a:p>
            <a:r>
              <a:rPr lang="en-US" smtClean="0"/>
              <a:t>“No reading!” (think for yourself)</a:t>
            </a:r>
          </a:p>
          <a:p>
            <a:endParaRPr lang="en-US" dirty="0"/>
          </a:p>
        </p:txBody>
      </p:sp>
      <p:pic>
        <p:nvPicPr>
          <p:cNvPr id="4" name="Picture 3" descr="curriculum1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160"/>
            <a:ext cx="3429000" cy="2078182"/>
          </a:xfrm>
          <a:prstGeom prst="rect">
            <a:avLst/>
          </a:prstGeom>
        </p:spPr>
      </p:pic>
      <p:pic>
        <p:nvPicPr>
          <p:cNvPr id="6" name="Picture 5" descr="eye-contact Zon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61" y="4461119"/>
            <a:ext cx="2084832" cy="20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7779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Please introduce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sz="2400" b="1" smtClean="0"/>
              <a:t>Hello</a:t>
            </a:r>
            <a:r>
              <a:rPr lang="en-US" altLang="ja-JP" sz="2400" b="1"/>
              <a:t>, my name is _______</a:t>
            </a:r>
          </a:p>
          <a:p>
            <a:r>
              <a:rPr lang="en-US" altLang="ja-JP" sz="2400" b="1"/>
              <a:t>I come from _______</a:t>
            </a:r>
          </a:p>
          <a:p>
            <a:r>
              <a:rPr lang="en-US" altLang="ja-JP" sz="2400" b="1"/>
              <a:t>I teach at _______</a:t>
            </a:r>
          </a:p>
          <a:p>
            <a:endParaRPr lang="en-US" smtClean="0"/>
          </a:p>
          <a:p>
            <a:pPr marL="0" indent="0">
              <a:buNone/>
            </a:pPr>
            <a:endParaRPr lang="en-US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FF0000"/>
                </a:solidFill>
              </a:rPr>
              <a:t>Teacher </a:t>
            </a:r>
            <a:r>
              <a:rPr lang="en-US" b="1" smtClean="0">
                <a:solidFill>
                  <a:srgbClr val="FF0000"/>
                </a:solidFill>
              </a:rPr>
              <a:t>models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FF0000"/>
                </a:solidFill>
              </a:rPr>
              <a:t>&gt; Level up!</a:t>
            </a:r>
          </a:p>
          <a:p>
            <a:pPr marL="0" indent="0">
              <a:buNone/>
            </a:pPr>
            <a:r>
              <a:rPr lang="en-US" smtClean="0">
                <a:solidFill>
                  <a:srgbClr val="FF0000"/>
                </a:solidFill>
              </a:rPr>
              <a:t>&gt;&gt; Teacher </a:t>
            </a:r>
            <a:r>
              <a:rPr lang="en-US" b="1" smtClean="0">
                <a:solidFill>
                  <a:srgbClr val="FF0000"/>
                </a:solidFill>
              </a:rPr>
              <a:t>facilitates</a:t>
            </a:r>
          </a:p>
        </p:txBody>
      </p:sp>
      <p:pic>
        <p:nvPicPr>
          <p:cNvPr id="6" name="Picture 5" descr="eye-contact Zon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61" y="4461119"/>
            <a:ext cx="2084832" cy="2084832"/>
          </a:xfrm>
          <a:prstGeom prst="rect">
            <a:avLst/>
          </a:prstGeom>
        </p:spPr>
      </p:pic>
      <p:pic>
        <p:nvPicPr>
          <p:cNvPr id="7" name="Picture 4" descr="無題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10" y="1601100"/>
            <a:ext cx="3140290" cy="40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6343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2516970"/>
            <a:ext cx="4948238" cy="886968"/>
          </a:xfrm>
        </p:spPr>
        <p:txBody>
          <a:bodyPr/>
          <a:lstStyle/>
          <a:p>
            <a:r>
              <a:rPr lang="en-US" dirty="0" smtClean="0"/>
              <a:t>Let’s 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3873582"/>
            <a:ext cx="4946602" cy="41052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H</a:t>
            </a:r>
            <a:r>
              <a:rPr lang="en-US" sz="2000" dirty="0" smtClean="0"/>
              <a:t>ow do we create </a:t>
            </a:r>
            <a:r>
              <a:rPr lang="en-US" sz="2000" u="sng" dirty="0"/>
              <a:t>opportunities</a:t>
            </a:r>
            <a:r>
              <a:rPr lang="en-US" sz="2000" dirty="0"/>
              <a:t> for </a:t>
            </a:r>
            <a:r>
              <a:rPr lang="en-US" sz="2000" b="1" dirty="0" smtClean="0"/>
              <a:t>each student</a:t>
            </a:r>
            <a:r>
              <a:rPr lang="en-US" sz="2000" dirty="0" smtClean="0"/>
              <a:t> to </a:t>
            </a:r>
            <a:r>
              <a:rPr lang="en-US" sz="2000" u="sng" dirty="0" smtClean="0"/>
              <a:t>practice using</a:t>
            </a:r>
            <a:r>
              <a:rPr lang="en-US" sz="2000" dirty="0" smtClean="0"/>
              <a:t> as much English as possible during </a:t>
            </a:r>
            <a:r>
              <a:rPr lang="en-US" sz="2000" smtClean="0"/>
              <a:t>class?</a:t>
            </a:r>
          </a:p>
          <a:p>
            <a:pPr marL="0" indent="0">
              <a:buNone/>
            </a:pPr>
            <a:endParaRPr lang="en-US" sz="2000" smtClean="0"/>
          </a:p>
          <a:p>
            <a:pPr marL="0" indent="0" algn="r">
              <a:buNone/>
            </a:pPr>
            <a:r>
              <a:rPr lang="en-US" altLang="ja-JP" sz="2000" smtClean="0">
                <a:solidFill>
                  <a:schemeClr val="accent1">
                    <a:lumMod val="75000"/>
                  </a:schemeClr>
                </a:solidFill>
              </a:rPr>
              <a:t>NO CHILD LEFT BEHIND</a:t>
            </a:r>
            <a:endParaRPr lang="en-US" sz="20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000" smtClean="0"/>
          </a:p>
          <a:p>
            <a:endParaRPr lang="en-US" dirty="0" smtClean="0"/>
          </a:p>
        </p:txBody>
      </p:sp>
      <p:pic>
        <p:nvPicPr>
          <p:cNvPr id="5" name="Picture 4" descr="Music-Practice-Rooms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2509"/>
            <a:ext cx="3175000" cy="38100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3317931" y="502076"/>
            <a:ext cx="4282788" cy="2014894"/>
          </a:xfrm>
          <a:prstGeom prst="cloudCallout">
            <a:avLst>
              <a:gd name="adj1" fmla="val -92672"/>
              <a:gd name="adj2" fmla="val 19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 can’t learn to play the clarinet by watching someone else play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687459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Please share an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sz="2400" b="1" smtClean="0"/>
              <a:t>One thing we do in my school is ...</a:t>
            </a:r>
          </a:p>
          <a:p>
            <a:endParaRPr lang="en-US" altLang="ja-JP" sz="2400" b="1" smtClean="0"/>
          </a:p>
          <a:p>
            <a:endParaRPr lang="en-US" altLang="ja-JP" sz="2400" b="1"/>
          </a:p>
          <a:p>
            <a:pPr marL="0" indent="0">
              <a:buNone/>
            </a:pPr>
            <a:endParaRPr lang="en-US" altLang="ja-JP" sz="2400" b="1"/>
          </a:p>
          <a:p>
            <a:pPr marL="0" indent="0">
              <a:buNone/>
            </a:pPr>
            <a:r>
              <a:rPr lang="en-US" altLang="ja-JP" smtClean="0">
                <a:solidFill>
                  <a:srgbClr val="FF0000"/>
                </a:solidFill>
              </a:rPr>
              <a:t>PICK-ME RULES</a:t>
            </a:r>
          </a:p>
          <a:p>
            <a:r>
              <a:rPr lang="en-US" altLang="ja-JP" smtClean="0">
                <a:solidFill>
                  <a:srgbClr val="FF0000"/>
                </a:solidFill>
              </a:rPr>
              <a:t>Eye contact</a:t>
            </a:r>
          </a:p>
          <a:p>
            <a:r>
              <a:rPr lang="en-US" altLang="ja-JP" smtClean="0">
                <a:solidFill>
                  <a:srgbClr val="FF0000"/>
                </a:solidFill>
              </a:rPr>
              <a:t>Fast reply</a:t>
            </a:r>
          </a:p>
          <a:p>
            <a:r>
              <a:rPr lang="en-US" altLang="ja-JP" smtClean="0">
                <a:solidFill>
                  <a:srgbClr val="FF0000"/>
                </a:solidFill>
              </a:rPr>
              <a:t>NEW answer</a:t>
            </a:r>
            <a:endParaRPr lang="en-US" altLang="ja-JP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eye-contact Zon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61" y="4461119"/>
            <a:ext cx="2084832" cy="2084832"/>
          </a:xfrm>
          <a:prstGeom prst="rect">
            <a:avLst/>
          </a:prstGeom>
        </p:spPr>
      </p:pic>
      <p:pic>
        <p:nvPicPr>
          <p:cNvPr id="7" name="Picture 4" descr="無題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10" y="1601100"/>
            <a:ext cx="3140290" cy="40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4386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Handouts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WARM-UP GAME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9" r="27273" b="4474"/>
          <a:stretch/>
        </p:blipFill>
        <p:spPr>
          <a:xfrm>
            <a:off x="567559" y="1110718"/>
            <a:ext cx="4225158" cy="455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5233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Handout 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sz="2400" b="1" smtClean="0">
                <a:solidFill>
                  <a:schemeClr val="accent5">
                    <a:lumMod val="75000"/>
                  </a:schemeClr>
                </a:solidFill>
              </a:rPr>
              <a:t>A: How many sheets?</a:t>
            </a:r>
          </a:p>
          <a:p>
            <a:pPr marL="0" indent="0">
              <a:buNone/>
            </a:pPr>
            <a:r>
              <a:rPr lang="en-US" altLang="ja-JP" sz="2400" b="1" smtClean="0"/>
              <a:t>B: </a:t>
            </a:r>
            <a:r>
              <a:rPr lang="en-US" altLang="ja-JP" sz="2400" b="1" u="sng" smtClean="0">
                <a:solidFill>
                  <a:srgbClr val="FF0000"/>
                </a:solidFill>
              </a:rPr>
              <a:t>Six</a:t>
            </a:r>
            <a:r>
              <a:rPr lang="en-US" altLang="ja-JP" sz="2400" b="1" smtClean="0">
                <a:solidFill>
                  <a:srgbClr val="FF0000"/>
                </a:solidFill>
              </a:rPr>
              <a:t> </a:t>
            </a:r>
            <a:r>
              <a:rPr lang="en-US" altLang="ja-JP" sz="2400" b="1" u="sng" smtClean="0">
                <a:solidFill>
                  <a:srgbClr val="FF0000"/>
                </a:solidFill>
              </a:rPr>
              <a:t>sh</a:t>
            </a:r>
            <a:r>
              <a:rPr lang="en-US" altLang="ja-JP" sz="2400" b="1" smtClean="0">
                <a:solidFill>
                  <a:srgbClr val="FF0000"/>
                </a:solidFill>
              </a:rPr>
              <a:t>eets please!</a:t>
            </a:r>
          </a:p>
          <a:p>
            <a:pPr marL="0" indent="0">
              <a:buNone/>
            </a:pPr>
            <a:r>
              <a:rPr lang="en-US" altLang="ja-JP" sz="2400" b="1" smtClean="0">
                <a:solidFill>
                  <a:schemeClr val="accent5">
                    <a:lumMod val="75000"/>
                  </a:schemeClr>
                </a:solidFill>
              </a:rPr>
              <a:t>A: Here you are.</a:t>
            </a:r>
          </a:p>
          <a:p>
            <a:pPr marL="0" indent="0">
              <a:buNone/>
            </a:pPr>
            <a:r>
              <a:rPr lang="en-US" altLang="ja-JP" sz="2400" b="1" smtClean="0">
                <a:solidFill>
                  <a:srgbClr val="FF0000"/>
                </a:solidFill>
              </a:rPr>
              <a:t>B: Thank you very much!</a:t>
            </a:r>
            <a:endParaRPr lang="en-US" altLang="ja-JP" sz="2400" b="1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eye-contact Zon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5" y="2238181"/>
            <a:ext cx="2084832" cy="20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6954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702678"/>
            <a:ext cx="4948238" cy="5218386"/>
          </a:xfrm>
        </p:spPr>
        <p:txBody>
          <a:bodyPr/>
          <a:lstStyle/>
          <a:p>
            <a:r>
              <a:rPr lang="en-US" sz="6400" smtClean="0"/>
              <a:t>Planning</a:t>
            </a:r>
            <a:br>
              <a:rPr lang="en-US" sz="6400" smtClean="0"/>
            </a:br>
            <a:r>
              <a:rPr lang="en-US" sz="4200" smtClean="0"/>
              <a:t/>
            </a:r>
            <a:br>
              <a:rPr lang="en-US" sz="4200" smtClean="0"/>
            </a:br>
            <a:r>
              <a:rPr lang="en-US" altLang="ja-JP" sz="6400" smtClean="0"/>
              <a:t>Planning</a:t>
            </a:r>
            <a:r>
              <a:rPr lang="en-US" altLang="ja-JP" sz="6600"/>
              <a:t/>
            </a:r>
            <a:br>
              <a:rPr lang="en-US" altLang="ja-JP" sz="6600"/>
            </a:br>
            <a:r>
              <a:rPr lang="en-US" altLang="ja-JP" sz="4200"/>
              <a:t/>
            </a:r>
            <a:br>
              <a:rPr lang="en-US" altLang="ja-JP" sz="4200"/>
            </a:br>
            <a:r>
              <a:rPr lang="en-US" altLang="ja-JP" sz="6400" smtClean="0"/>
              <a:t>Planning</a:t>
            </a:r>
            <a:r>
              <a:rPr lang="en-US" sz="6400" smtClean="0"/>
              <a:t/>
            </a:r>
            <a:br>
              <a:rPr lang="en-US" sz="6400" smtClean="0"/>
            </a:br>
            <a:endParaRPr lang="en-US" sz="64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 t="939" r="30399" b="-939"/>
          <a:stretch/>
        </p:blipFill>
        <p:spPr>
          <a:xfrm>
            <a:off x="232229" y="1401990"/>
            <a:ext cx="3033486" cy="525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5517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PLANNING Term </a:t>
            </a:r>
            <a:r>
              <a:rPr lang="en-US" dirty="0" smtClean="0"/>
              <a:t>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855186"/>
            <a:ext cx="4946602" cy="4313129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400"/>
              <a:t>JTE </a:t>
            </a:r>
            <a:r>
              <a:rPr lang="en-US" altLang="ja-JP" sz="2400" b="1"/>
              <a:t>informs</a:t>
            </a:r>
            <a:r>
              <a:rPr lang="en-US" altLang="ja-JP" sz="2400"/>
              <a:t> </a:t>
            </a:r>
            <a:r>
              <a:rPr lang="en-US" altLang="ja-JP" sz="2400" smtClean="0"/>
              <a:t>ALT of English Dept scheme for the term (per grade) </a:t>
            </a:r>
          </a:p>
          <a:p>
            <a:r>
              <a:rPr lang="en-US" sz="2400" smtClean="0"/>
              <a:t>JTE &amp; ALT discuss potential TT </a:t>
            </a:r>
            <a:r>
              <a:rPr lang="en-US" altLang="ja-JP" sz="2400" b="1" smtClean="0"/>
              <a:t>INTEGRATION </a:t>
            </a:r>
            <a:r>
              <a:rPr lang="en-US" sz="2400" smtClean="0"/>
              <a:t>opportunities.</a:t>
            </a:r>
          </a:p>
          <a:p>
            <a:r>
              <a:rPr lang="en-US" sz="2400" smtClean="0"/>
              <a:t>ALT proposes </a:t>
            </a:r>
            <a:r>
              <a:rPr lang="en-US" sz="2400" b="1" smtClean="0"/>
              <a:t>TT Term Scheme </a:t>
            </a:r>
            <a:r>
              <a:rPr lang="en-US" sz="2400" smtClean="0"/>
              <a:t> </a:t>
            </a:r>
          </a:p>
          <a:p>
            <a:r>
              <a:rPr lang="en-US" sz="2400" smtClean="0"/>
              <a:t>Eng. Dept. Scheme Approval</a:t>
            </a:r>
          </a:p>
          <a:p>
            <a:r>
              <a:rPr lang="en-US" sz="2400" smtClean="0"/>
              <a:t> </a:t>
            </a:r>
            <a:r>
              <a:rPr lang="en-US" altLang="ja-JP" sz="2400" b="1" smtClean="0">
                <a:solidFill>
                  <a:srgbClr val="00B050"/>
                </a:solidFill>
              </a:rPr>
              <a:t>Then...       </a:t>
            </a:r>
            <a:r>
              <a:rPr lang="en-US" altLang="ja-JP" b="1" smtClean="0">
                <a:solidFill>
                  <a:srgbClr val="00B050"/>
                </a:solidFill>
              </a:rPr>
              <a:t>ALT creates Real-Life use</a:t>
            </a:r>
          </a:p>
          <a:p>
            <a:r>
              <a:rPr lang="en-US" altLang="ja-JP" sz="2400" smtClean="0"/>
              <a:t>Lesson/Activity Planning (ALT)</a:t>
            </a:r>
          </a:p>
          <a:p>
            <a:r>
              <a:rPr lang="en-US" sz="2400" smtClean="0"/>
              <a:t>Scheme Review (JTE &amp; ALT)</a:t>
            </a:r>
            <a:endParaRPr lang="en-US" sz="240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 t="939" r="30399" b="-939"/>
          <a:stretch/>
        </p:blipFill>
        <p:spPr>
          <a:xfrm>
            <a:off x="232229" y="1401990"/>
            <a:ext cx="3033486" cy="5251054"/>
          </a:xfrm>
          <a:prstGeom prst="rect">
            <a:avLst/>
          </a:prstGeom>
        </p:spPr>
      </p:pic>
      <p:cxnSp>
        <p:nvCxnSpPr>
          <p:cNvPr id="6" name="直線矢印コネクタ 5"/>
          <p:cNvCxnSpPr/>
          <p:nvPr/>
        </p:nvCxnSpPr>
        <p:spPr>
          <a:xfrm>
            <a:off x="2286253" y="4027517"/>
            <a:ext cx="1074058" cy="0"/>
          </a:xfrm>
          <a:prstGeom prst="straightConnector1">
            <a:avLst/>
          </a:prstGeom>
          <a:ln w="127000" cmpd="sng">
            <a:solidFill>
              <a:srgbClr val="FFC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92627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Drill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1032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Lesson Plannning (Irish Style)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smtClean="0"/>
              <a:t>Where's the </a:t>
            </a:r>
            <a:r>
              <a:rPr kumimoji="1" lang="en-US" altLang="ja-JP" b="1" smtClean="0"/>
              <a:t>Goalpost</a:t>
            </a:r>
            <a:r>
              <a:rPr kumimoji="1" lang="en-US" altLang="ja-JP" smtClean="0"/>
              <a:t>? (Objectives) </a:t>
            </a:r>
            <a:r>
              <a:rPr kumimoji="1" lang="en-US" altLang="ja-JP" smtClean="0">
                <a:solidFill>
                  <a:srgbClr val="F47128"/>
                </a:solidFill>
              </a:rPr>
              <a:t>e.g. By the end of the Lesson the Students will be able to...</a:t>
            </a:r>
          </a:p>
          <a:p>
            <a:r>
              <a:rPr kumimoji="1" lang="en-US" altLang="ja-JP" b="1" smtClean="0"/>
              <a:t>Evaluate</a:t>
            </a:r>
            <a:r>
              <a:rPr kumimoji="1" lang="en-US" altLang="ja-JP" smtClean="0"/>
              <a:t> based on </a:t>
            </a:r>
            <a:r>
              <a:rPr kumimoji="1" lang="en-US" altLang="ja-JP" u="sng" smtClean="0"/>
              <a:t>that</a:t>
            </a:r>
            <a:r>
              <a:rPr kumimoji="1" lang="en-US" altLang="ja-JP" smtClean="0"/>
              <a:t> </a:t>
            </a:r>
            <a:r>
              <a:rPr kumimoji="1" lang="en-US" altLang="ja-JP" smtClean="0">
                <a:solidFill>
                  <a:srgbClr val="F47128"/>
                </a:solidFill>
              </a:rPr>
              <a:t>(did 60%+ of Ss reach that goal? Why not?)</a:t>
            </a:r>
          </a:p>
          <a:p>
            <a:r>
              <a:rPr kumimoji="1" lang="en-US" altLang="ja-JP" b="1" smtClean="0"/>
              <a:t>Note</a:t>
            </a:r>
            <a:r>
              <a:rPr kumimoji="1" lang="en-US" altLang="ja-JP" smtClean="0"/>
              <a:t> challenges that present themselves     </a:t>
            </a:r>
            <a:r>
              <a:rPr kumimoji="1" lang="en-US" altLang="ja-JP" smtClean="0">
                <a:solidFill>
                  <a:srgbClr val="F47128"/>
                </a:solidFill>
              </a:rPr>
              <a:t>(e.g. Ss are not used to </a:t>
            </a:r>
            <a:r>
              <a:rPr kumimoji="1" lang="en-US" altLang="ja-JP" b="1" smtClean="0">
                <a:solidFill>
                  <a:srgbClr val="F47128"/>
                </a:solidFill>
              </a:rPr>
              <a:t>X</a:t>
            </a:r>
            <a:r>
              <a:rPr kumimoji="1" lang="en-US" altLang="ja-JP" smtClean="0">
                <a:solidFill>
                  <a:srgbClr val="F47128"/>
                </a:solidFill>
              </a:rPr>
              <a:t>)</a:t>
            </a:r>
          </a:p>
          <a:p>
            <a:r>
              <a:rPr kumimoji="1" lang="en-US" altLang="ja-JP" b="1" smtClean="0"/>
              <a:t>Integrate</a:t>
            </a:r>
            <a:r>
              <a:rPr kumimoji="1" lang="en-US" altLang="ja-JP" smtClean="0"/>
              <a:t> the problems identified into Term Scheme </a:t>
            </a:r>
            <a:r>
              <a:rPr kumimoji="1" lang="en-US" altLang="ja-JP">
                <a:solidFill>
                  <a:srgbClr val="F47128"/>
                </a:solidFill>
              </a:rPr>
              <a:t>(e.g. </a:t>
            </a:r>
            <a:r>
              <a:rPr kumimoji="1" lang="en-US" altLang="ja-JP" smtClean="0">
                <a:solidFill>
                  <a:srgbClr val="F47128"/>
                </a:solidFill>
              </a:rPr>
              <a:t>Special lesson on X)</a:t>
            </a:r>
          </a:p>
          <a:p>
            <a:pPr marL="228600" lvl="1" indent="0">
              <a:buNone/>
            </a:pPr>
            <a:r>
              <a:rPr kumimoji="1" lang="en-US" altLang="ja-JP" smtClean="0">
                <a:solidFill>
                  <a:srgbClr val="9D4E0D"/>
                </a:solidFill>
              </a:rPr>
              <a:t>e.g. pronunciation difficulties with "W"</a:t>
            </a:r>
          </a:p>
          <a:p>
            <a:pPr marL="228600" lvl="1" indent="0">
              <a:buNone/>
            </a:pPr>
            <a:r>
              <a:rPr kumimoji="1" lang="en-US" altLang="ja-JP" smtClean="0">
                <a:solidFill>
                  <a:srgbClr val="FF0000"/>
                </a:solidFill>
              </a:rPr>
              <a:t>e.g.  students are used to answering questions but struggle to ask/compose questions; etc.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9" y="1211921"/>
            <a:ext cx="2570639" cy="443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1043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693" y="102471"/>
            <a:ext cx="7257886" cy="886968"/>
          </a:xfrm>
        </p:spPr>
        <p:txBody>
          <a:bodyPr/>
          <a:lstStyle/>
          <a:p>
            <a:r>
              <a:rPr lang="en-US" smtClean="0"/>
              <a:t>Teaching Techniques  (Irish Style)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697" y="1201075"/>
            <a:ext cx="7413905" cy="4105275"/>
          </a:xfrm>
        </p:spPr>
        <p:txBody>
          <a:bodyPr/>
          <a:lstStyle/>
          <a:p>
            <a:r>
              <a:rPr lang="en-US" smtClean="0"/>
              <a:t>More time spent on </a:t>
            </a:r>
            <a:r>
              <a:rPr lang="en-US" b="1" smtClean="0"/>
              <a:t>drill-learning</a:t>
            </a:r>
          </a:p>
          <a:p>
            <a:r>
              <a:rPr lang="en-US" altLang="ja-JP" smtClean="0"/>
              <a:t>More focus on </a:t>
            </a:r>
            <a:r>
              <a:rPr lang="en-US" altLang="ja-JP" b="1" smtClean="0"/>
              <a:t>memory work </a:t>
            </a:r>
            <a:r>
              <a:rPr lang="en-US" altLang="ja-JP" smtClean="0"/>
              <a:t>less paper supports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29" y="3563007"/>
            <a:ext cx="2724341" cy="283785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" y="3290501"/>
            <a:ext cx="2949203" cy="3052409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907627" y="2718474"/>
            <a:ext cx="6716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smtClean="0"/>
              <a:t>Avoiding </a:t>
            </a:r>
            <a:r>
              <a:rPr lang="en-US" altLang="ja-JP" sz="2400" b="1" smtClean="0">
                <a:solidFill>
                  <a:schemeClr val="accent1"/>
                </a:solidFill>
              </a:rPr>
              <a:t>"TING-A-LING" Syndrome</a:t>
            </a:r>
            <a:endParaRPr lang="en-US" altLang="ja-JP" sz="2400" b="1">
              <a:solidFill>
                <a:schemeClr val="accent1"/>
              </a:solidFill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3358955" y="3507248"/>
            <a:ext cx="2326091" cy="1238173"/>
          </a:xfrm>
          <a:prstGeom prst="wedgeRectCallout">
            <a:avLst>
              <a:gd name="adj1" fmla="val -91130"/>
              <a:gd name="adj2" fmla="val -1608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b="1">
              <a:solidFill>
                <a:srgbClr val="00B050"/>
              </a:solidFill>
            </a:endParaRPr>
          </a:p>
          <a:p>
            <a:pPr algn="ctr"/>
            <a:r>
              <a:rPr lang="en-US" altLang="ja-JP" sz="3200" b="1"/>
              <a:t>Dia linn</a:t>
            </a:r>
            <a:r>
              <a:rPr lang="en-US" altLang="ja-JP" sz="3200" b="1" smtClean="0"/>
              <a:t>!</a:t>
            </a:r>
          </a:p>
          <a:p>
            <a:pPr algn="ctr"/>
            <a:r>
              <a:rPr lang="en-US" altLang="ja-JP" sz="1200" b="1" smtClean="0"/>
              <a:t> </a:t>
            </a:r>
            <a:endParaRPr lang="en-US" altLang="ja-JP" smtClean="0"/>
          </a:p>
          <a:p>
            <a:pPr algn="ctr"/>
            <a:r>
              <a:rPr lang="en-US" altLang="ja-JP" smtClean="0">
                <a:solidFill>
                  <a:schemeClr val="tx1"/>
                </a:solidFill>
              </a:rPr>
              <a:t>"Bless </a:t>
            </a:r>
            <a:r>
              <a:rPr lang="en-US" altLang="ja-JP">
                <a:solidFill>
                  <a:schemeClr val="tx1"/>
                </a:solidFill>
              </a:rPr>
              <a:t>you</a:t>
            </a:r>
            <a:r>
              <a:rPr lang="en-US" altLang="ja-JP" smtClean="0">
                <a:solidFill>
                  <a:schemeClr val="tx1"/>
                </a:solidFill>
              </a:rPr>
              <a:t>" in Gaelic</a:t>
            </a:r>
            <a:endParaRPr lang="en-US" altLang="ja-JP">
              <a:solidFill>
                <a:schemeClr val="tx1"/>
              </a:solidFill>
            </a:endParaRPr>
          </a:p>
        </p:txBody>
      </p:sp>
      <p:sp>
        <p:nvSpPr>
          <p:cNvPr id="8" name="四角形吹き出し 7"/>
          <p:cNvSpPr/>
          <p:nvPr/>
        </p:nvSpPr>
        <p:spPr>
          <a:xfrm>
            <a:off x="4099034" y="5360274"/>
            <a:ext cx="2206105" cy="622005"/>
          </a:xfrm>
          <a:prstGeom prst="wedgeRectCallout">
            <a:avLst>
              <a:gd name="adj1" fmla="val 84891"/>
              <a:gd name="adj2" fmla="val -4803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b="1">
              <a:solidFill>
                <a:srgbClr val="00B050"/>
              </a:solidFill>
            </a:endParaRPr>
          </a:p>
          <a:p>
            <a:pPr algn="ctr"/>
            <a:r>
              <a:rPr lang="en-US" altLang="ja-JP" sz="2400" b="1" smtClean="0"/>
              <a:t>Ting-a-ling!</a:t>
            </a:r>
          </a:p>
          <a:p>
            <a:pPr algn="ctr"/>
            <a:r>
              <a:rPr lang="en-US" altLang="ja-JP" sz="1200" b="1" smtClean="0"/>
              <a:t> </a:t>
            </a:r>
            <a:endParaRPr lang="en-US" altLang="ja-JP" smtClean="0"/>
          </a:p>
        </p:txBody>
      </p:sp>
      <p:sp>
        <p:nvSpPr>
          <p:cNvPr id="9" name="正方形/長方形 8"/>
          <p:cNvSpPr/>
          <p:nvPr/>
        </p:nvSpPr>
        <p:spPr>
          <a:xfrm>
            <a:off x="520262" y="2828836"/>
            <a:ext cx="1403131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96622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Concentration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WARM-UP GAME</a:t>
            </a:r>
            <a:endParaRPr 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0" y="1800516"/>
            <a:ext cx="4475676" cy="31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4294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Backwards Buildup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Teach and drill pronunciation from the last syllable backwards</a:t>
            </a:r>
          </a:p>
          <a:p>
            <a:pPr marL="0" indent="0">
              <a:buNone/>
            </a:pPr>
            <a:r>
              <a:rPr lang="en-US" sz="2400" b="1" dirty="0" smtClean="0"/>
              <a:t>Concentration</a:t>
            </a:r>
          </a:p>
          <a:p>
            <a:r>
              <a:rPr lang="en-US" dirty="0" smtClean="0"/>
              <a:t>Con – </a:t>
            </a:r>
            <a:r>
              <a:rPr lang="en-US" dirty="0" err="1" smtClean="0"/>
              <a:t>cen</a:t>
            </a:r>
            <a:r>
              <a:rPr lang="en-US" dirty="0" smtClean="0"/>
              <a:t> – </a:t>
            </a:r>
            <a:r>
              <a:rPr lang="en-US" dirty="0" err="1" smtClean="0"/>
              <a:t>tra</a:t>
            </a:r>
            <a:r>
              <a:rPr lang="en-US" dirty="0" smtClean="0"/>
              <a:t> – </a:t>
            </a:r>
            <a:r>
              <a:rPr lang="en-US" dirty="0" err="1" smtClean="0"/>
              <a:t>tion</a:t>
            </a:r>
            <a:endParaRPr lang="en-US" dirty="0" smtClean="0"/>
          </a:p>
          <a:p>
            <a:r>
              <a:rPr lang="en-US" dirty="0" smtClean="0"/>
              <a:t>~</a:t>
            </a:r>
            <a:r>
              <a:rPr lang="en-US" dirty="0" err="1" smtClean="0"/>
              <a:t>tion</a:t>
            </a:r>
            <a:r>
              <a:rPr lang="en-US" dirty="0"/>
              <a:t> </a:t>
            </a:r>
            <a:r>
              <a:rPr lang="en-US" dirty="0" smtClean="0"/>
              <a:t>   …   ~</a:t>
            </a:r>
            <a:r>
              <a:rPr lang="en-US" u="sng" dirty="0" err="1" smtClean="0"/>
              <a:t>tra</a:t>
            </a:r>
            <a:r>
              <a:rPr lang="en-US" dirty="0" err="1" smtClean="0"/>
              <a:t>tion</a:t>
            </a:r>
            <a:r>
              <a:rPr lang="en-US" dirty="0"/>
              <a:t> </a:t>
            </a:r>
            <a:r>
              <a:rPr lang="en-US" dirty="0" smtClean="0"/>
              <a:t>  … ~cen</a:t>
            </a:r>
            <a:r>
              <a:rPr lang="en-US" u="sng" dirty="0" smtClean="0"/>
              <a:t>tra</a:t>
            </a:r>
            <a:r>
              <a:rPr lang="en-US" dirty="0" smtClean="0"/>
              <a:t>tion</a:t>
            </a:r>
          </a:p>
          <a:p>
            <a:r>
              <a:rPr lang="en-US" u="sng" smtClean="0"/>
              <a:t>Con</a:t>
            </a:r>
            <a:r>
              <a:rPr lang="en-US" smtClean="0"/>
              <a:t>cen</a:t>
            </a:r>
            <a:r>
              <a:rPr lang="en-US" u="sng" smtClean="0"/>
              <a:t>tra</a:t>
            </a:r>
            <a:r>
              <a:rPr lang="en-US" smtClean="0"/>
              <a:t>tion!  (Native speed)</a:t>
            </a:r>
            <a:endParaRPr lang="en-US" dirty="0" smtClean="0"/>
          </a:p>
          <a:p>
            <a:pPr marL="228600" lvl="1" indent="0">
              <a:buNone/>
            </a:pPr>
            <a:endParaRPr lang="en-US" b="1" smtClean="0">
              <a:solidFill>
                <a:srgbClr val="F47128"/>
              </a:solidFill>
            </a:endParaRPr>
          </a:p>
          <a:p>
            <a:pPr marL="228600" lvl="1" indent="0">
              <a:buNone/>
            </a:pPr>
            <a:r>
              <a:rPr lang="en-US" sz="2400" b="1" smtClean="0">
                <a:solidFill>
                  <a:srgbClr val="F47128"/>
                </a:solidFill>
              </a:rPr>
              <a:t>Samhain</a:t>
            </a:r>
            <a:endParaRPr lang="en-US" sz="2400" b="1" dirty="0" smtClean="0">
              <a:solidFill>
                <a:srgbClr val="F47128"/>
              </a:solidFill>
            </a:endParaRPr>
          </a:p>
          <a:p>
            <a:pPr marL="228600" lvl="1" indent="0">
              <a:buNone/>
            </a:pPr>
            <a:r>
              <a:rPr lang="en-US" sz="2400" b="1" smtClean="0">
                <a:solidFill>
                  <a:srgbClr val="F47128"/>
                </a:solidFill>
              </a:rPr>
              <a:t>              Baile </a:t>
            </a:r>
            <a:r>
              <a:rPr lang="en-US" sz="2400" b="1" dirty="0" err="1" smtClean="0">
                <a:solidFill>
                  <a:srgbClr val="F47128"/>
                </a:solidFill>
              </a:rPr>
              <a:t>Átha</a:t>
            </a:r>
            <a:r>
              <a:rPr lang="en-US" sz="2400" b="1" dirty="0" smtClean="0">
                <a:solidFill>
                  <a:srgbClr val="F47128"/>
                </a:solidFill>
              </a:rPr>
              <a:t> </a:t>
            </a:r>
            <a:r>
              <a:rPr lang="en-US" sz="2400" b="1" dirty="0" err="1" smtClean="0">
                <a:solidFill>
                  <a:srgbClr val="F47128"/>
                </a:solidFill>
              </a:rPr>
              <a:t>Cliath</a:t>
            </a:r>
            <a:endParaRPr lang="en-US" sz="2400" dirty="0">
              <a:solidFill>
                <a:srgbClr val="F47128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8" y="2020888"/>
            <a:ext cx="285750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1788" y="4950372"/>
            <a:ext cx="1907628" cy="190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6434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Sandwich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When gestures and pictures fail... </a:t>
            </a:r>
          </a:p>
          <a:p>
            <a:r>
              <a:rPr lang="en-US" smtClean="0"/>
              <a:t>Sandwich the translation between the new word/phrase.</a:t>
            </a:r>
          </a:p>
          <a:p>
            <a:endParaRPr lang="en-US"/>
          </a:p>
        </p:txBody>
      </p:sp>
      <p:sp>
        <p:nvSpPr>
          <p:cNvPr id="4" name="角丸四角形吹き出し 3"/>
          <p:cNvSpPr/>
          <p:nvPr/>
        </p:nvSpPr>
        <p:spPr>
          <a:xfrm>
            <a:off x="3547241" y="3499945"/>
            <a:ext cx="4445876" cy="1891862"/>
          </a:xfrm>
          <a:prstGeom prst="wedgeRoundRectCallout">
            <a:avLst>
              <a:gd name="adj1" fmla="val -71897"/>
              <a:gd name="adj2" fmla="val 35000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200" b="1">
                <a:solidFill>
                  <a:sysClr val="windowText" lastClr="000000"/>
                </a:solidFill>
              </a:rPr>
              <a:t>Concentration</a:t>
            </a:r>
            <a:r>
              <a:rPr lang="en-US" altLang="ja-JP" sz="3200">
                <a:solidFill>
                  <a:sysClr val="windowText" lastClr="000000"/>
                </a:solidFill>
              </a:rPr>
              <a:t>...</a:t>
            </a:r>
            <a:r>
              <a:rPr lang="ja-JP" altLang="en-US" sz="3200">
                <a:solidFill>
                  <a:sysClr val="windowText" lastClr="000000"/>
                </a:solidFill>
              </a:rPr>
              <a:t> </a:t>
            </a:r>
            <a:endParaRPr lang="en-US" altLang="ja-JP" sz="3200" smtClean="0">
              <a:solidFill>
                <a:sysClr val="windowText" lastClr="000000"/>
              </a:solidFill>
            </a:endParaRPr>
          </a:p>
          <a:p>
            <a:r>
              <a:rPr lang="en-US" altLang="ja-JP" sz="3200" smtClean="0">
                <a:solidFill>
                  <a:sysClr val="windowText" lastClr="000000"/>
                </a:solidFill>
              </a:rPr>
              <a:t>    ... Shuchu </a:t>
            </a:r>
            <a:r>
              <a:rPr lang="en-US" altLang="ja-JP" sz="3200">
                <a:solidFill>
                  <a:sysClr val="windowText" lastClr="000000"/>
                </a:solidFill>
              </a:rPr>
              <a:t>(</a:t>
            </a:r>
            <a:r>
              <a:rPr lang="ja-JP" altLang="en-US" sz="3200">
                <a:solidFill>
                  <a:sysClr val="windowText" lastClr="000000"/>
                </a:solidFill>
              </a:rPr>
              <a:t>集中</a:t>
            </a:r>
            <a:r>
              <a:rPr lang="en-US" altLang="ja-JP" sz="3200" smtClean="0">
                <a:solidFill>
                  <a:sysClr val="windowText" lastClr="000000"/>
                </a:solidFill>
              </a:rPr>
              <a:t>)</a:t>
            </a:r>
          </a:p>
          <a:p>
            <a:r>
              <a:rPr lang="en-US" altLang="ja-JP" sz="3200" b="1" smtClean="0">
                <a:solidFill>
                  <a:sysClr val="windowText" lastClr="000000"/>
                </a:solidFill>
              </a:rPr>
              <a:t>         ... Concentration! </a:t>
            </a:r>
            <a:endParaRPr lang="en-US" altLang="ja-JP" sz="3200" b="1">
              <a:solidFill>
                <a:sysClr val="windowText" lastClr="000000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06" y="2471737"/>
            <a:ext cx="28765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5918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Avoiding 'Ting-a-ling'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ja-JP" b="1"/>
              <a:t>Listen to Teacher x 3  </a:t>
            </a:r>
            <a:r>
              <a:rPr lang="en-US" altLang="ja-JP"/>
              <a:t>(before Ss repeat)</a:t>
            </a:r>
          </a:p>
          <a:p>
            <a:pPr marL="228600" lvl="1" indent="0">
              <a:buNone/>
            </a:pPr>
            <a:r>
              <a:rPr lang="en-US" altLang="ja-JP">
                <a:solidFill>
                  <a:srgbClr val="F47128"/>
                </a:solidFill>
              </a:rPr>
              <a:t>"Listen!... Concentration ... Concentration ... Concentration"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b="1"/>
              <a:t>T</a:t>
            </a:r>
            <a:r>
              <a:rPr lang="en-US" altLang="ja-JP"/>
              <a:t>eacher&gt; </a:t>
            </a:r>
            <a:r>
              <a:rPr lang="en-US" altLang="ja-JP" smtClean="0"/>
              <a:t>Sole </a:t>
            </a:r>
            <a:r>
              <a:rPr lang="en-US" altLang="ja-JP" b="1" smtClean="0"/>
              <a:t>Student</a:t>
            </a:r>
            <a:r>
              <a:rPr lang="en-US" altLang="ja-JP" smtClean="0"/>
              <a:t> </a:t>
            </a:r>
            <a:r>
              <a:rPr lang="en-US" altLang="ja-JP"/>
              <a:t>&gt;</a:t>
            </a:r>
            <a:r>
              <a:rPr lang="en-US" altLang="ja-JP" b="1"/>
              <a:t>T</a:t>
            </a:r>
            <a:r>
              <a:rPr lang="en-US" altLang="ja-JP"/>
              <a:t>eacher repetition</a:t>
            </a:r>
          </a:p>
          <a:p>
            <a:pPr marL="228600" lvl="1" indent="0">
              <a:buNone/>
            </a:pPr>
            <a:r>
              <a:rPr lang="en-US" altLang="ja-JP">
                <a:solidFill>
                  <a:srgbClr val="F47128"/>
                </a:solidFill>
              </a:rPr>
              <a:t>"Concentration." </a:t>
            </a:r>
            <a:endParaRPr lang="en-US" altLang="ja-JP" smtClean="0">
              <a:solidFill>
                <a:srgbClr val="F47128"/>
              </a:solidFill>
            </a:endParaRPr>
          </a:p>
          <a:p>
            <a:pPr marL="228600" lvl="1" indent="0">
              <a:buNone/>
            </a:pPr>
            <a:r>
              <a:rPr lang="en-US" altLang="ja-JP" smtClean="0">
                <a:solidFill>
                  <a:schemeClr val="tx1"/>
                </a:solidFill>
              </a:rPr>
              <a:t> Concentration!</a:t>
            </a:r>
            <a:r>
              <a:rPr lang="en-US" altLang="ja-JP" smtClean="0">
                <a:solidFill>
                  <a:srgbClr val="F47128"/>
                </a:solidFill>
              </a:rPr>
              <a:t> </a:t>
            </a:r>
          </a:p>
          <a:p>
            <a:pPr marL="228600" lvl="1" indent="0">
              <a:buNone/>
            </a:pPr>
            <a:r>
              <a:rPr lang="en-US" altLang="ja-JP" smtClean="0">
                <a:solidFill>
                  <a:srgbClr val="F47128"/>
                </a:solidFill>
              </a:rPr>
              <a:t>"</a:t>
            </a:r>
            <a:r>
              <a:rPr lang="en-US" altLang="ja-JP">
                <a:solidFill>
                  <a:srgbClr val="F47128"/>
                </a:solidFill>
              </a:rPr>
              <a:t>Concentration</a:t>
            </a:r>
            <a:r>
              <a:rPr lang="en-US" altLang="ja-JP" smtClean="0">
                <a:solidFill>
                  <a:srgbClr val="F47128"/>
                </a:solidFill>
              </a:rPr>
              <a:t>"</a:t>
            </a:r>
            <a:endParaRPr lang="en-US" altLang="ja-JP"/>
          </a:p>
          <a:p>
            <a:pPr marL="342900" indent="-342900">
              <a:buFont typeface="+mj-lt"/>
              <a:buAutoNum type="arabicPeriod"/>
            </a:pPr>
            <a:r>
              <a:rPr lang="en-US" altLang="ja-JP" b="1"/>
              <a:t>Group Repetition x 3</a:t>
            </a:r>
          </a:p>
          <a:p>
            <a:pPr marL="0" indent="0">
              <a:buNone/>
            </a:pPr>
            <a:r>
              <a:rPr lang="en-US" altLang="ja-JP">
                <a:solidFill>
                  <a:srgbClr val="F47128"/>
                </a:solidFill>
              </a:rPr>
              <a:t>"Together!"</a:t>
            </a:r>
            <a:r>
              <a:rPr lang="en-US" altLang="ja-JP">
                <a:solidFill>
                  <a:schemeClr val="tx1"/>
                </a:solidFill>
              </a:rPr>
              <a:t> "</a:t>
            </a:r>
            <a:r>
              <a:rPr lang="en-US" altLang="ja-JP" smtClean="0">
                <a:solidFill>
                  <a:schemeClr val="tx1"/>
                </a:solidFill>
              </a:rPr>
              <a:t>Concentration!"</a:t>
            </a:r>
            <a:r>
              <a:rPr lang="en-US" altLang="ja-JP" smtClean="0">
                <a:solidFill>
                  <a:srgbClr val="F47128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ja-JP" smtClean="0">
                <a:solidFill>
                  <a:srgbClr val="F47128"/>
                </a:solidFill>
              </a:rPr>
              <a:t>"</a:t>
            </a:r>
            <a:r>
              <a:rPr lang="en-US" altLang="ja-JP">
                <a:solidFill>
                  <a:srgbClr val="F47128"/>
                </a:solidFill>
              </a:rPr>
              <a:t>Again!" </a:t>
            </a:r>
            <a:r>
              <a:rPr lang="en-US" altLang="ja-JP">
                <a:solidFill>
                  <a:schemeClr val="tx1"/>
                </a:solidFill>
              </a:rPr>
              <a:t>... </a:t>
            </a:r>
            <a:r>
              <a:rPr lang="en-US" altLang="ja-JP">
                <a:solidFill>
                  <a:srgbClr val="F47128"/>
                </a:solidFill>
              </a:rPr>
              <a:t>"Again!"</a:t>
            </a:r>
            <a:r>
              <a:rPr lang="en-US" altLang="ja-JP">
                <a:solidFill>
                  <a:schemeClr val="tx1"/>
                </a:solidFill>
              </a:rPr>
              <a:t> ... </a:t>
            </a:r>
            <a:endParaRPr lang="en-US" altLang="ja-JP"/>
          </a:p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5737"/>
            <a:ext cx="3135166" cy="375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66936"/>
      </p:ext>
    </p:extLst>
  </p:cSld>
  <p:clrMapOvr>
    <a:masterClrMapping/>
  </p:clrMapOvr>
  <p:transition xmlns:p14="http://schemas.microsoft.com/office/powerpoint/2010/main"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A, B, Cs </a:t>
            </a:r>
            <a:r>
              <a:rPr lang="en-US" smtClean="0"/>
              <a:t>of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 </a:t>
            </a:r>
            <a:r>
              <a:rPr lang="en-US" b="1" smtClean="0"/>
              <a:t>Name</a:t>
            </a:r>
            <a:r>
              <a:rPr lang="en-US" smtClean="0"/>
              <a:t> it		“</a:t>
            </a:r>
            <a:r>
              <a:rPr lang="en-US" dirty="0" smtClean="0"/>
              <a:t>What’s this ~ ?”</a:t>
            </a:r>
            <a:endParaRPr lang="en-US" dirty="0"/>
          </a:p>
          <a:p>
            <a:r>
              <a:rPr lang="en-US" smtClean="0"/>
              <a:t>B  </a:t>
            </a:r>
            <a:r>
              <a:rPr lang="en-US" b="1" smtClean="0"/>
              <a:t>Explain</a:t>
            </a:r>
            <a:r>
              <a:rPr lang="en-US" smtClean="0"/>
              <a:t> it</a:t>
            </a:r>
            <a:r>
              <a:rPr lang="en-US" dirty="0" smtClean="0"/>
              <a:t>		“Show me ~”</a:t>
            </a:r>
          </a:p>
          <a:p>
            <a:r>
              <a:rPr lang="en-US" smtClean="0"/>
              <a:t>C  </a:t>
            </a:r>
            <a:r>
              <a:rPr lang="en-US" b="1" smtClean="0"/>
              <a:t>Differentiation</a:t>
            </a:r>
            <a:r>
              <a:rPr lang="en-US" smtClean="0"/>
              <a:t>	“</a:t>
            </a:r>
            <a:r>
              <a:rPr lang="en-US" dirty="0" smtClean="0"/>
              <a:t>Is this </a:t>
            </a:r>
            <a:r>
              <a:rPr lang="en-US" smtClean="0"/>
              <a:t>~ ?”</a:t>
            </a:r>
          </a:p>
          <a:p>
            <a:endParaRPr lang="en-US"/>
          </a:p>
          <a:p>
            <a:endParaRPr lang="en-US" smtClean="0"/>
          </a:p>
          <a:p>
            <a:pPr marL="0" indent="0">
              <a:buNone/>
            </a:pPr>
            <a:r>
              <a:rPr lang="ja-JP" altLang="en-US" sz="3600" b="1" smtClean="0">
                <a:solidFill>
                  <a:srgbClr val="FF0000"/>
                </a:solidFill>
              </a:rPr>
              <a:t>ア　　マ　　</a:t>
            </a:r>
            <a:r>
              <a:rPr lang="ja-JP" altLang="en-US" sz="3600" b="1" smtClean="0">
                <a:solidFill>
                  <a:schemeClr val="accent5">
                    <a:lumMod val="75000"/>
                  </a:schemeClr>
                </a:solidFill>
              </a:rPr>
              <a:t>ｂｄｐｑ</a:t>
            </a:r>
            <a:endParaRPr lang="en-US" altLang="ja-JP" sz="3600" b="1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3600" b="1" smtClean="0">
                <a:solidFill>
                  <a:srgbClr val="FF0000"/>
                </a:solidFill>
              </a:rPr>
              <a:t>ツ</a:t>
            </a:r>
            <a:r>
              <a:rPr lang="en-US" altLang="ja-JP" sz="3600" b="1" smtClean="0">
                <a:solidFill>
                  <a:srgbClr val="FF0000"/>
                </a:solidFill>
              </a:rPr>
              <a:t>	</a:t>
            </a:r>
            <a:r>
              <a:rPr lang="ja-JP" altLang="en-US" sz="3600" b="1" smtClean="0">
                <a:solidFill>
                  <a:srgbClr val="FF0000"/>
                </a:solidFill>
              </a:rPr>
              <a:t>　シ</a:t>
            </a:r>
            <a:r>
              <a:rPr lang="en-US" altLang="ja-JP" sz="3600" b="1" smtClean="0">
                <a:solidFill>
                  <a:srgbClr val="FF0000"/>
                </a:solidFill>
              </a:rPr>
              <a:t>	</a:t>
            </a:r>
            <a:r>
              <a:rPr lang="ja-JP" altLang="en-US" sz="3600" b="1" smtClean="0">
                <a:solidFill>
                  <a:srgbClr val="00B050"/>
                </a:solidFill>
              </a:rPr>
              <a:t>Ｒ</a:t>
            </a:r>
            <a:r>
              <a:rPr lang="ja-JP" altLang="en-US" sz="3600" b="1">
                <a:solidFill>
                  <a:srgbClr val="00B050"/>
                </a:solidFill>
              </a:rPr>
              <a:t>　</a:t>
            </a:r>
            <a:r>
              <a:rPr lang="ja-JP" altLang="en-US" sz="3600" b="1" smtClean="0">
                <a:solidFill>
                  <a:srgbClr val="00B050"/>
                </a:solidFill>
              </a:rPr>
              <a:t>　Ｌ</a:t>
            </a:r>
            <a:endParaRPr lang="en-US" sz="3600" b="1" dirty="0">
              <a:solidFill>
                <a:srgbClr val="00B05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3323"/>
            <a:ext cx="3034756" cy="22760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5066"/>
            <a:ext cx="3072627" cy="205866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35" y="80087"/>
            <a:ext cx="2832512" cy="213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17636"/>
      </p:ext>
    </p:extLst>
  </p:cSld>
  <p:clrMapOvr>
    <a:masterClrMapping/>
  </p:clrMapOvr>
  <p:transition xmlns:p14="http://schemas.microsoft.com/office/powerpoint/2010/main"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Quiz/Review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9" y="2020888"/>
            <a:ext cx="5541579" cy="4105275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Teach </a:t>
            </a:r>
            <a:r>
              <a:rPr lang="en-US" dirty="0" smtClean="0"/>
              <a:t>how to play in </a:t>
            </a:r>
            <a:r>
              <a:rPr lang="en-US" smtClean="0"/>
              <a:t>chunks (play by steps)</a:t>
            </a:r>
            <a:endParaRPr lang="en-US" dirty="0" smtClean="0"/>
          </a:p>
          <a:p>
            <a:r>
              <a:rPr lang="en-US" dirty="0" smtClean="0"/>
              <a:t>Introduce </a:t>
            </a:r>
            <a:r>
              <a:rPr lang="en-US" b="1" dirty="0" smtClean="0"/>
              <a:t>Play “idioms</a:t>
            </a:r>
            <a:r>
              <a:rPr lang="en-US" dirty="0" smtClean="0"/>
              <a:t>” &amp; practice</a:t>
            </a:r>
          </a:p>
          <a:p>
            <a:r>
              <a:rPr lang="en-US" dirty="0" smtClean="0"/>
              <a:t>Set a </a:t>
            </a:r>
            <a:r>
              <a:rPr lang="en-US" b="1" dirty="0" smtClean="0"/>
              <a:t>time limit </a:t>
            </a:r>
            <a:r>
              <a:rPr lang="en-US" dirty="0" smtClean="0"/>
              <a:t>to speak up</a:t>
            </a:r>
          </a:p>
          <a:p>
            <a:r>
              <a:rPr lang="en-US" b="1" dirty="0" smtClean="0"/>
              <a:t>Whole team </a:t>
            </a:r>
            <a:r>
              <a:rPr lang="en-US" dirty="0" smtClean="0"/>
              <a:t>must answer (peer pressure)</a:t>
            </a:r>
          </a:p>
          <a:p>
            <a:r>
              <a:rPr lang="en-US" b="1" dirty="0" smtClean="0"/>
              <a:t>A – B – </a:t>
            </a:r>
            <a:r>
              <a:rPr lang="en-US" b="1" smtClean="0"/>
              <a:t>C   Questions</a:t>
            </a:r>
          </a:p>
          <a:p>
            <a:r>
              <a:rPr lang="en-US" smtClean="0"/>
              <a:t>Double points for </a:t>
            </a:r>
            <a:r>
              <a:rPr lang="en-US" b="1" smtClean="0"/>
              <a:t>incentives</a:t>
            </a:r>
          </a:p>
          <a:p>
            <a:pPr marL="0" indent="0">
              <a:buNone/>
            </a:pPr>
            <a:r>
              <a:rPr lang="en-US" altLang="ja-JP" smtClean="0"/>
              <a:t>JTE devises prize (pass for free seating/homework etc).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en-US" altLang="ja-JP" smtClean="0"/>
              <a:t>(Comprehension </a:t>
            </a:r>
            <a:r>
              <a:rPr lang="en-US" altLang="ja-JP"/>
              <a:t>discussion in pairs)</a:t>
            </a:r>
          </a:p>
          <a:p>
            <a:endParaRPr lang="en-US" b="1" dirty="0" smtClean="0"/>
          </a:p>
        </p:txBody>
      </p:sp>
      <p:pic>
        <p:nvPicPr>
          <p:cNvPr id="4" name="コンテンツ プレースホルダー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7697" cy="182682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157" y="2900855"/>
            <a:ext cx="1382843" cy="119376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0" y="2190125"/>
            <a:ext cx="3073855" cy="237400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" y="5039422"/>
            <a:ext cx="3342080" cy="180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9935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Picture Talkabout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HEXAGON LEARN &amp; DRILL GAME</a:t>
            </a:r>
            <a:endParaRPr lang="en-US" dirty="0"/>
          </a:p>
        </p:txBody>
      </p:sp>
      <p:pic>
        <p:nvPicPr>
          <p:cNvPr id="4" name="Picture 3" descr="volunte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10" y="2156795"/>
            <a:ext cx="2523958" cy="217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2210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878" y="685800"/>
            <a:ext cx="4244694" cy="886968"/>
          </a:xfrm>
        </p:spPr>
        <p:txBody>
          <a:bodyPr/>
          <a:lstStyle/>
          <a:p>
            <a:r>
              <a:rPr lang="en-US" smtClean="0"/>
              <a:t>Speech Development</a:t>
            </a:r>
            <a:br>
              <a:rPr lang="en-US" smtClean="0"/>
            </a:br>
            <a:r>
              <a:rPr lang="en-US" b="1" smtClean="0"/>
              <a:t>Describe </a:t>
            </a:r>
            <a:r>
              <a:rPr lang="en-US" b="1" dirty="0"/>
              <a:t>the </a:t>
            </a:r>
            <a:r>
              <a:rPr lang="en-US" b="1" dirty="0" smtClean="0"/>
              <a:t>Situation </a:t>
            </a:r>
            <a:r>
              <a:rPr lang="en-US" dirty="0" smtClean="0"/>
              <a:t>(Picture Hexagon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LAYER 1</a:t>
            </a:r>
          </a:p>
          <a:p>
            <a:r>
              <a:rPr lang="en-US" b="1" dirty="0" smtClean="0"/>
              <a:t>What</a:t>
            </a:r>
            <a:r>
              <a:rPr lang="en-US" dirty="0" smtClean="0"/>
              <a:t> can you </a:t>
            </a:r>
            <a:r>
              <a:rPr lang="en-US" b="1" dirty="0" smtClean="0"/>
              <a:t>see</a:t>
            </a:r>
            <a:r>
              <a:rPr lang="en-US" dirty="0" smtClean="0"/>
              <a:t> in the picture?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LAYER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  <a:p>
            <a:r>
              <a:rPr lang="en-US" dirty="0" smtClean="0"/>
              <a:t>What </a:t>
            </a:r>
            <a:r>
              <a:rPr lang="en-US" b="1" dirty="0"/>
              <a:t>were</a:t>
            </a:r>
            <a:r>
              <a:rPr lang="en-US" dirty="0"/>
              <a:t> they doing just before?</a:t>
            </a:r>
          </a:p>
          <a:p>
            <a:r>
              <a:rPr lang="en-US" dirty="0" smtClean="0"/>
              <a:t>What </a:t>
            </a:r>
            <a:r>
              <a:rPr lang="en-US" b="1" dirty="0"/>
              <a:t>will</a:t>
            </a:r>
            <a:r>
              <a:rPr lang="en-US" dirty="0"/>
              <a:t> they do next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LAYER 3</a:t>
            </a:r>
          </a:p>
          <a:p>
            <a:r>
              <a:rPr lang="en-US" dirty="0"/>
              <a:t>What are they </a:t>
            </a:r>
            <a:r>
              <a:rPr lang="en-US" b="1" dirty="0" smtClean="0"/>
              <a:t>saying</a:t>
            </a:r>
            <a:r>
              <a:rPr lang="en-US" dirty="0"/>
              <a:t>?</a:t>
            </a:r>
          </a:p>
          <a:p>
            <a:r>
              <a:rPr lang="en-US" dirty="0"/>
              <a:t>What are they </a:t>
            </a:r>
            <a:r>
              <a:rPr lang="en-US" b="1" dirty="0"/>
              <a:t>thinking</a:t>
            </a:r>
            <a:r>
              <a:rPr lang="en-US" dirty="0" smtClean="0"/>
              <a:t>?</a:t>
            </a:r>
          </a:p>
        </p:txBody>
      </p:sp>
      <p:pic>
        <p:nvPicPr>
          <p:cNvPr id="4" name="Picture 3" descr="IMG_4140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1" t="22074" r="25489" b="22471"/>
          <a:stretch/>
        </p:blipFill>
        <p:spPr>
          <a:xfrm>
            <a:off x="0" y="2020888"/>
            <a:ext cx="3164144" cy="353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1039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73082" y="357188"/>
            <a:ext cx="7470918" cy="59293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375686" y="1000125"/>
            <a:ext cx="6286500" cy="47148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947186" y="1500188"/>
            <a:ext cx="5143500" cy="385762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 descr="England suppor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936" y="1790700"/>
            <a:ext cx="46497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0" y="1790700"/>
            <a:ext cx="3249481" cy="40011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dirty="0" smtClean="0">
                <a:solidFill>
                  <a:schemeClr val="bg1"/>
                </a:solidFill>
              </a:rPr>
              <a:t>What can you see?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0" y="2687393"/>
            <a:ext cx="2620489" cy="132343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2000" dirty="0" smtClean="0">
                <a:solidFill>
                  <a:schemeClr val="bg1"/>
                </a:solidFill>
              </a:rPr>
              <a:t>What were they doing before? </a:t>
            </a:r>
          </a:p>
          <a:p>
            <a:pPr algn="ctr"/>
            <a:r>
              <a:rPr lang="en-GB" altLang="en-US" sz="2000" dirty="0" smtClean="0">
                <a:solidFill>
                  <a:schemeClr val="bg1"/>
                </a:solidFill>
              </a:rPr>
              <a:t>What will they do</a:t>
            </a:r>
          </a:p>
          <a:p>
            <a:pPr algn="ctr"/>
            <a:r>
              <a:rPr lang="en-GB" altLang="en-US" sz="2000" dirty="0" smtClean="0">
                <a:solidFill>
                  <a:schemeClr val="bg1"/>
                </a:solidFill>
              </a:rPr>
              <a:t>next?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-1" y="4344366"/>
            <a:ext cx="2156865" cy="1942134"/>
          </a:xfrm>
          <a:prstGeom prst="cloudCallout">
            <a:avLst>
              <a:gd name="adj1" fmla="val 148358"/>
              <a:gd name="adj2" fmla="val -11675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>What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bg1"/>
                </a:solidFill>
              </a:rPr>
              <a:t>i</a:t>
            </a:r>
            <a:r>
              <a:rPr lang="en-GB" dirty="0" smtClean="0">
                <a:solidFill>
                  <a:schemeClr val="bg1"/>
                </a:solidFill>
              </a:rPr>
              <a:t>s this man thinking?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1024" y="227059"/>
            <a:ext cx="344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smtClean="0">
                <a:solidFill>
                  <a:schemeClr val="accent1">
                    <a:lumMod val="75000"/>
                  </a:schemeClr>
                </a:solidFill>
              </a:rPr>
              <a:t>Expanding Layers</a:t>
            </a:r>
            <a:endParaRPr kumimoji="1" lang="ja-JP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2202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Forum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&amp; 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5104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nspiration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spiration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spiration">
      <a:fillStyleLst>
        <a:solidFill>
          <a:schemeClr val="phClr"/>
        </a:solidFill>
        <a:gradFill rotWithShape="1">
          <a:gsLst>
            <a:gs pos="25000">
              <a:schemeClr val="phClr">
                <a:tint val="90000"/>
                <a:shade val="100000"/>
                <a:alpha val="90000"/>
                <a:satMod val="150000"/>
              </a:schemeClr>
            </a:gs>
            <a:gs pos="100000">
              <a:schemeClr val="phClr">
                <a:tint val="100000"/>
                <a:shade val="60000"/>
                <a:satMod val="13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0000"/>
                <a:shade val="100000"/>
                <a:alpha val="85000"/>
                <a:satMod val="150000"/>
              </a:schemeClr>
            </a:gs>
            <a:gs pos="33000">
              <a:schemeClr val="phClr">
                <a:tint val="90000"/>
                <a:shade val="100000"/>
                <a:alpha val="95000"/>
                <a:satMod val="130000"/>
              </a:schemeClr>
            </a:gs>
            <a:gs pos="67000">
              <a:schemeClr val="phClr">
                <a:shade val="70000"/>
                <a:satMod val="135000"/>
              </a:schemeClr>
            </a:gs>
            <a:gs pos="100000">
              <a:schemeClr val="phClr">
                <a:shade val="50000"/>
                <a:satMod val="135000"/>
              </a:schemeClr>
            </a:gs>
          </a:gsLst>
          <a:lin ang="13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thickThin" algn="ctr">
          <a:solidFill>
            <a:schemeClr val="phClr"/>
          </a:solidFill>
          <a:prstDash val="solid"/>
        </a:ln>
        <a:ln w="38100" cap="flat" cmpd="thinThick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woPt" dir="tl"/>
          </a:scene3d>
          <a:sp3d extrusionH="12700" prstMaterial="softEdge">
            <a:bevelT w="25400" h="50800"/>
          </a:sp3d>
        </a:effectStyle>
        <a:effectStyle>
          <a:effectLst>
            <a:innerShdw blurRad="50800" dist="25400" dir="2400000">
              <a:srgbClr val="808080">
                <a:alpha val="75000"/>
              </a:srgbClr>
            </a:innerShdw>
            <a:reflection blurRad="38100" stA="26000" endPos="35000" dist="12700" dir="5400000" fadeDir="48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Inspiration.thmx</Template>
  <TotalTime>1433</TotalTime>
  <Words>971</Words>
  <Application>Microsoft Macintosh PowerPoint</Application>
  <PresentationFormat>On-screen Show (4:3)</PresentationFormat>
  <Paragraphs>170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Inspiration</vt:lpstr>
      <vt:lpstr>THE ART OF TEACHING  </vt:lpstr>
      <vt:lpstr>Today’s Workshop</vt:lpstr>
      <vt:lpstr>PowerPoint Presentation</vt:lpstr>
      <vt:lpstr>An Irish Perspective</vt:lpstr>
      <vt:lpstr>Let’s Discuss</vt:lpstr>
      <vt:lpstr>Pick Me! </vt:lpstr>
      <vt:lpstr>Warm up 1: Pick Me!</vt:lpstr>
      <vt:lpstr>Please introduce yourself</vt:lpstr>
      <vt:lpstr>Let’s Discuss</vt:lpstr>
      <vt:lpstr>Please share an idea</vt:lpstr>
      <vt:lpstr>Handouts</vt:lpstr>
      <vt:lpstr>The Handout Race</vt:lpstr>
      <vt:lpstr>Planning  Planning  Planning </vt:lpstr>
      <vt:lpstr>PLANNING Term Schemes</vt:lpstr>
      <vt:lpstr>Signs Drill</vt:lpstr>
      <vt:lpstr>Lesson Plannning (Irish Style)</vt:lpstr>
      <vt:lpstr>Teaching Techniques  (Irish Style)</vt:lpstr>
      <vt:lpstr>Concentration</vt:lpstr>
      <vt:lpstr>The Backwards Buildup</vt:lpstr>
      <vt:lpstr>The Sandwich Method</vt:lpstr>
      <vt:lpstr>Avoiding 'Ting-a-ling'</vt:lpstr>
      <vt:lpstr>The A, B, Cs of Review</vt:lpstr>
      <vt:lpstr>Quiz/Review Games</vt:lpstr>
      <vt:lpstr>Picture Talkabout</vt:lpstr>
      <vt:lpstr>Speech Development Describe the Situation (Picture Hexagon )</vt:lpstr>
      <vt:lpstr>PowerPoint Presentation</vt:lpstr>
      <vt:lpstr>Discussion Forum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TETE WORKSHOP  </dc:title>
  <dc:creator>Irene Ní Mhuireagáin</dc:creator>
  <cp:lastModifiedBy>Irene Ní Mhuireagáin</cp:lastModifiedBy>
  <cp:revision>319</cp:revision>
  <dcterms:created xsi:type="dcterms:W3CDTF">2013-10-10T01:17:14Z</dcterms:created>
  <dcterms:modified xsi:type="dcterms:W3CDTF">2014-11-18T15:43:47Z</dcterms:modified>
</cp:coreProperties>
</file>